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0" r:id="rId4"/>
    <p:sldMasterId id="2147483680" r:id="rId5"/>
  </p:sldMasterIdLst>
  <p:notesMasterIdLst>
    <p:notesMasterId r:id="rId27"/>
  </p:notesMasterIdLst>
  <p:handoutMasterIdLst>
    <p:handoutMasterId r:id="rId28"/>
  </p:handoutMasterIdLst>
  <p:sldIdLst>
    <p:sldId id="267" r:id="rId6"/>
    <p:sldId id="1162" r:id="rId7"/>
    <p:sldId id="2147377023" r:id="rId8"/>
    <p:sldId id="593" r:id="rId9"/>
    <p:sldId id="1160" r:id="rId10"/>
    <p:sldId id="1158" r:id="rId11"/>
    <p:sldId id="1159" r:id="rId12"/>
    <p:sldId id="1165" r:id="rId13"/>
    <p:sldId id="1161" r:id="rId14"/>
    <p:sldId id="1164" r:id="rId15"/>
    <p:sldId id="262" r:id="rId16"/>
    <p:sldId id="278" r:id="rId17"/>
    <p:sldId id="2146847491" r:id="rId18"/>
    <p:sldId id="2147375526" r:id="rId19"/>
    <p:sldId id="2147377022" r:id="rId20"/>
    <p:sldId id="491" r:id="rId21"/>
    <p:sldId id="554" r:id="rId22"/>
    <p:sldId id="2147375516" r:id="rId23"/>
    <p:sldId id="288" r:id="rId24"/>
    <p:sldId id="2147377024" r:id="rId25"/>
    <p:sldId id="394" r:id="rId26"/>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D2F0"/>
    <a:srgbClr val="78B943"/>
    <a:srgbClr val="52B6E6"/>
    <a:srgbClr val="A9D387"/>
    <a:srgbClr val="CA7963"/>
    <a:srgbClr val="42B1E4"/>
    <a:srgbClr val="5CBBE7"/>
    <a:srgbClr val="D3D9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EDA3811-0A64-44E4-B1E3-16A09CD88831}" v="76" dt="2023-10-31T21:05:43.35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4441" autoAdjust="0"/>
    <p:restoredTop sz="94660"/>
  </p:normalViewPr>
  <p:slideViewPr>
    <p:cSldViewPr snapToGrid="0">
      <p:cViewPr varScale="1">
        <p:scale>
          <a:sx n="72" d="100"/>
          <a:sy n="72" d="100"/>
        </p:scale>
        <p:origin x="100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3AB4C0C-E45E-B471-0009-FAE52E63D263}"/>
              </a:ext>
            </a:extLst>
          </p:cNvPr>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BA490466-69CA-BC9F-F9EC-54538A695FC6}"/>
              </a:ext>
            </a:extLst>
          </p:cNvPr>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E31B23D6-ABB5-6E4D-874B-35F53F777D7A}" type="datetimeFigureOut">
              <a:rPr lang="en-US" smtClean="0"/>
              <a:t>10/31/2023</a:t>
            </a:fld>
            <a:endParaRPr lang="en-US"/>
          </a:p>
        </p:txBody>
      </p:sp>
      <p:sp>
        <p:nvSpPr>
          <p:cNvPr id="4" name="Footer Placeholder 3">
            <a:extLst>
              <a:ext uri="{FF2B5EF4-FFF2-40B4-BE49-F238E27FC236}">
                <a16:creationId xmlns:a16="http://schemas.microsoft.com/office/drawing/2014/main" id="{869B2CDB-EC61-ECF7-A618-1B3B555D3CC0}"/>
              </a:ext>
            </a:extLst>
          </p:cNvPr>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F074AF64-C2D2-FC8B-5141-F257078FCAF3}"/>
              </a:ext>
            </a:extLst>
          </p:cNvPr>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18FAD96E-79E7-E141-BEAF-0AB92AC7788C}" type="slidenum">
              <a:rPr lang="en-US" smtClean="0"/>
              <a:t>‹#›</a:t>
            </a:fld>
            <a:endParaRPr lang="en-US"/>
          </a:p>
        </p:txBody>
      </p:sp>
    </p:spTree>
    <p:extLst>
      <p:ext uri="{BB962C8B-B14F-4D97-AF65-F5344CB8AC3E}">
        <p14:creationId xmlns:p14="http://schemas.microsoft.com/office/powerpoint/2010/main" val="1260642672"/>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41D49622-6669-4341-80BC-3867900E126C}" type="datetimeFigureOut">
              <a:rPr lang="en-US" smtClean="0"/>
              <a:t>10/31/2023</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E0C00434-5EF0-FD4C-903A-958A88B1FAD9}" type="slidenum">
              <a:rPr lang="en-US" smtClean="0"/>
              <a:t>‹#›</a:t>
            </a:fld>
            <a:endParaRPr lang="en-US"/>
          </a:p>
        </p:txBody>
      </p:sp>
    </p:spTree>
    <p:extLst>
      <p:ext uri="{BB962C8B-B14F-4D97-AF65-F5344CB8AC3E}">
        <p14:creationId xmlns:p14="http://schemas.microsoft.com/office/powerpoint/2010/main" val="13558151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29938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0442025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E115C3DD-6C81-4A22-B3AD-EED4F206FCAE}" type="slidenum">
              <a:rPr lang="en-US" smtClean="0"/>
              <a:pPr/>
              <a:t>15</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6438685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C00434-5EF0-FD4C-903A-958A88B1FAD9}" type="slidenum">
              <a:rPr lang="en-US" smtClean="0"/>
              <a:t>16</a:t>
            </a:fld>
            <a:endParaRPr lang="en-US"/>
          </a:p>
        </p:txBody>
      </p:sp>
    </p:spTree>
    <p:extLst>
      <p:ext uri="{BB962C8B-B14F-4D97-AF65-F5344CB8AC3E}">
        <p14:creationId xmlns:p14="http://schemas.microsoft.com/office/powerpoint/2010/main" val="29477901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Espaço Reservado para Imagem de Slide 1">
            <a:extLst>
              <a:ext uri="{FF2B5EF4-FFF2-40B4-BE49-F238E27FC236}">
                <a16:creationId xmlns:a16="http://schemas.microsoft.com/office/drawing/2014/main" id="{207555A8-EBC9-40D9-875C-1EFE7D63D63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Espaço Reservado para Anotações 2">
            <a:extLst>
              <a:ext uri="{FF2B5EF4-FFF2-40B4-BE49-F238E27FC236}">
                <a16:creationId xmlns:a16="http://schemas.microsoft.com/office/drawing/2014/main" id="{6EF8C7DC-E058-40E8-B83D-A7AC93EB189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Dispersion with </a:t>
            </a:r>
            <a:r>
              <a:rPr lang="en-US" altLang="en-US" err="1"/>
              <a:t>ZnO</a:t>
            </a:r>
            <a:r>
              <a:rPr lang="en-US" altLang="en-US"/>
              <a:t> and Zinc EDTA. Water based.</a:t>
            </a:r>
          </a:p>
        </p:txBody>
      </p:sp>
      <p:sp>
        <p:nvSpPr>
          <p:cNvPr id="61444" name="Espaço Reservado para Número de Slide 3">
            <a:extLst>
              <a:ext uri="{FF2B5EF4-FFF2-40B4-BE49-F238E27FC236}">
                <a16:creationId xmlns:a16="http://schemas.microsoft.com/office/drawing/2014/main" id="{3DD80C38-4D4D-4BCC-A054-2324D1EC3E7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4510" indent="-286350" eaLnBrk="0" hangingPunct="0">
              <a:defRPr>
                <a:solidFill>
                  <a:schemeClr val="tx1"/>
                </a:solidFill>
                <a:latin typeface="Arial" panose="020B0604020202020204" pitchFamily="34" charset="0"/>
              </a:defRPr>
            </a:lvl2pPr>
            <a:lvl3pPr marL="1145400" indent="-229080" eaLnBrk="0" hangingPunct="0">
              <a:defRPr>
                <a:solidFill>
                  <a:schemeClr val="tx1"/>
                </a:solidFill>
                <a:latin typeface="Arial" panose="020B0604020202020204" pitchFamily="34" charset="0"/>
              </a:defRPr>
            </a:lvl3pPr>
            <a:lvl4pPr marL="1603560" indent="-229080" eaLnBrk="0" hangingPunct="0">
              <a:defRPr>
                <a:solidFill>
                  <a:schemeClr val="tx1"/>
                </a:solidFill>
                <a:latin typeface="Arial" panose="020B0604020202020204" pitchFamily="34" charset="0"/>
              </a:defRPr>
            </a:lvl4pPr>
            <a:lvl5pPr marL="2061721" indent="-229080" eaLnBrk="0" hangingPunct="0">
              <a:defRPr>
                <a:solidFill>
                  <a:schemeClr val="tx1"/>
                </a:solidFill>
                <a:latin typeface="Arial" panose="020B0604020202020204" pitchFamily="34" charset="0"/>
              </a:defRPr>
            </a:lvl5pPr>
            <a:lvl6pPr marL="2519881" indent="-229080" eaLnBrk="0" fontAlgn="base" hangingPunct="0">
              <a:spcBef>
                <a:spcPct val="0"/>
              </a:spcBef>
              <a:spcAft>
                <a:spcPct val="0"/>
              </a:spcAft>
              <a:defRPr>
                <a:solidFill>
                  <a:schemeClr val="tx1"/>
                </a:solidFill>
                <a:latin typeface="Arial" panose="020B0604020202020204" pitchFamily="34" charset="0"/>
              </a:defRPr>
            </a:lvl6pPr>
            <a:lvl7pPr marL="2978041" indent="-229080" eaLnBrk="0" fontAlgn="base" hangingPunct="0">
              <a:spcBef>
                <a:spcPct val="0"/>
              </a:spcBef>
              <a:spcAft>
                <a:spcPct val="0"/>
              </a:spcAft>
              <a:defRPr>
                <a:solidFill>
                  <a:schemeClr val="tx1"/>
                </a:solidFill>
                <a:latin typeface="Arial" panose="020B0604020202020204" pitchFamily="34" charset="0"/>
              </a:defRPr>
            </a:lvl7pPr>
            <a:lvl8pPr marL="3436201" indent="-229080" eaLnBrk="0" fontAlgn="base" hangingPunct="0">
              <a:spcBef>
                <a:spcPct val="0"/>
              </a:spcBef>
              <a:spcAft>
                <a:spcPct val="0"/>
              </a:spcAft>
              <a:defRPr>
                <a:solidFill>
                  <a:schemeClr val="tx1"/>
                </a:solidFill>
                <a:latin typeface="Arial" panose="020B0604020202020204" pitchFamily="34" charset="0"/>
              </a:defRPr>
            </a:lvl8pPr>
            <a:lvl9pPr marL="3894361" indent="-22908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2929F709-3A39-4FD2-A3AA-BF7FDD7FE29E}" type="slidenum">
              <a:rPr lang="pt-BR" altLang="en-US"/>
              <a:pPr eaLnBrk="1" hangingPunct="1"/>
              <a:t>17</a:t>
            </a:fld>
            <a:endParaRPr lang="pt-BR" altLang="en-US"/>
          </a:p>
        </p:txBody>
      </p:sp>
    </p:spTree>
    <p:extLst>
      <p:ext uri="{BB962C8B-B14F-4D97-AF65-F5344CB8AC3E}">
        <p14:creationId xmlns:p14="http://schemas.microsoft.com/office/powerpoint/2010/main" val="33829980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C00434-5EF0-FD4C-903A-958A88B1FAD9}" type="slidenum">
              <a:rPr lang="en-US" smtClean="0"/>
              <a:t>19</a:t>
            </a:fld>
            <a:endParaRPr lang="en-US"/>
          </a:p>
        </p:txBody>
      </p:sp>
    </p:spTree>
    <p:extLst>
      <p:ext uri="{BB962C8B-B14F-4D97-AF65-F5344CB8AC3E}">
        <p14:creationId xmlns:p14="http://schemas.microsoft.com/office/powerpoint/2010/main" val="14147912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99067" y="1122363"/>
            <a:ext cx="103632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608667"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7" name="Picture 6" descr="A picture containing object, clock&#10;&#10;Description generated with very high confidence">
            <a:extLst>
              <a:ext uri="{FF2B5EF4-FFF2-40B4-BE49-F238E27FC236}">
                <a16:creationId xmlns:a16="http://schemas.microsoft.com/office/drawing/2014/main" id="{D5F9CF52-0F7D-4277-BD85-6924C9DE1B37}"/>
              </a:ext>
            </a:extLst>
          </p:cNvPr>
          <p:cNvPicPr>
            <a:picLocks noChangeAspect="1"/>
          </p:cNvPicPr>
          <p:nvPr userDrawn="1"/>
        </p:nvPicPr>
        <p:blipFill>
          <a:blip r:embed="rId2"/>
          <a:stretch>
            <a:fillRect/>
          </a:stretch>
        </p:blipFill>
        <p:spPr>
          <a:xfrm>
            <a:off x="10643753" y="79124"/>
            <a:ext cx="1463040" cy="434026"/>
          </a:xfrm>
          <a:prstGeom prst="rect">
            <a:avLst/>
          </a:prstGeom>
        </p:spPr>
      </p:pic>
    </p:spTree>
    <p:extLst>
      <p:ext uri="{BB962C8B-B14F-4D97-AF65-F5344CB8AC3E}">
        <p14:creationId xmlns:p14="http://schemas.microsoft.com/office/powerpoint/2010/main" val="1457394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99067" y="1122363"/>
            <a:ext cx="103632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608667"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7" name="Picture 6" descr="A picture containing object, clock&#10;&#10;Description generated with very high confidence">
            <a:extLst>
              <a:ext uri="{FF2B5EF4-FFF2-40B4-BE49-F238E27FC236}">
                <a16:creationId xmlns:a16="http://schemas.microsoft.com/office/drawing/2014/main" id="{D5F9CF52-0F7D-4277-BD85-6924C9DE1B37}"/>
              </a:ext>
            </a:extLst>
          </p:cNvPr>
          <p:cNvPicPr>
            <a:picLocks noChangeAspect="1"/>
          </p:cNvPicPr>
          <p:nvPr userDrawn="1"/>
        </p:nvPicPr>
        <p:blipFill>
          <a:blip r:embed="rId2"/>
          <a:stretch>
            <a:fillRect/>
          </a:stretch>
        </p:blipFill>
        <p:spPr>
          <a:xfrm>
            <a:off x="10643753" y="79124"/>
            <a:ext cx="1463040" cy="434026"/>
          </a:xfrm>
          <a:prstGeom prst="rect">
            <a:avLst/>
          </a:prstGeom>
        </p:spPr>
      </p:pic>
    </p:spTree>
    <p:extLst>
      <p:ext uri="{BB962C8B-B14F-4D97-AF65-F5344CB8AC3E}">
        <p14:creationId xmlns:p14="http://schemas.microsoft.com/office/powerpoint/2010/main" val="2725816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descr="A picture containing object, clock&#10;&#10;Description generated with very high confidence">
            <a:extLst>
              <a:ext uri="{FF2B5EF4-FFF2-40B4-BE49-F238E27FC236}">
                <a16:creationId xmlns:a16="http://schemas.microsoft.com/office/drawing/2014/main" id="{749AF958-8A82-4090-B473-AB1B2AD446C1}"/>
              </a:ext>
            </a:extLst>
          </p:cNvPr>
          <p:cNvPicPr>
            <a:picLocks noChangeAspect="1"/>
          </p:cNvPicPr>
          <p:nvPr userDrawn="1"/>
        </p:nvPicPr>
        <p:blipFill>
          <a:blip r:embed="rId2"/>
          <a:stretch>
            <a:fillRect/>
          </a:stretch>
        </p:blipFill>
        <p:spPr>
          <a:xfrm>
            <a:off x="10643753" y="6360657"/>
            <a:ext cx="1463040" cy="434026"/>
          </a:xfrm>
          <a:prstGeom prst="rect">
            <a:avLst/>
          </a:prstGeom>
        </p:spPr>
      </p:pic>
    </p:spTree>
    <p:extLst>
      <p:ext uri="{BB962C8B-B14F-4D97-AF65-F5344CB8AC3E}">
        <p14:creationId xmlns:p14="http://schemas.microsoft.com/office/powerpoint/2010/main" val="65220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pic>
        <p:nvPicPr>
          <p:cNvPr id="5" name="Picture 4" descr="A picture containing object, clock&#10;&#10;Description generated with very high confidence">
            <a:extLst>
              <a:ext uri="{FF2B5EF4-FFF2-40B4-BE49-F238E27FC236}">
                <a16:creationId xmlns:a16="http://schemas.microsoft.com/office/drawing/2014/main" id="{DD0DB529-3F62-4B44-A53D-0AC6EC3FEA00}"/>
              </a:ext>
            </a:extLst>
          </p:cNvPr>
          <p:cNvPicPr>
            <a:picLocks noChangeAspect="1"/>
          </p:cNvPicPr>
          <p:nvPr userDrawn="1"/>
        </p:nvPicPr>
        <p:blipFill>
          <a:blip r:embed="rId2"/>
          <a:stretch>
            <a:fillRect/>
          </a:stretch>
        </p:blipFill>
        <p:spPr>
          <a:xfrm>
            <a:off x="10643753" y="6360657"/>
            <a:ext cx="1463040" cy="434026"/>
          </a:xfrm>
          <a:prstGeom prst="rect">
            <a:avLst/>
          </a:prstGeom>
        </p:spPr>
      </p:pic>
    </p:spTree>
    <p:extLst>
      <p:ext uri="{BB962C8B-B14F-4D97-AF65-F5344CB8AC3E}">
        <p14:creationId xmlns:p14="http://schemas.microsoft.com/office/powerpoint/2010/main" val="33116896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73667"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07667"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descr="A picture containing object, clock&#10;&#10;Description generated with very high confidence">
            <a:extLst>
              <a:ext uri="{FF2B5EF4-FFF2-40B4-BE49-F238E27FC236}">
                <a16:creationId xmlns:a16="http://schemas.microsoft.com/office/drawing/2014/main" id="{B0C50CA5-8844-4D2A-95D6-A5AD4561C782}"/>
              </a:ext>
            </a:extLst>
          </p:cNvPr>
          <p:cNvPicPr>
            <a:picLocks noChangeAspect="1"/>
          </p:cNvPicPr>
          <p:nvPr userDrawn="1"/>
        </p:nvPicPr>
        <p:blipFill>
          <a:blip r:embed="rId2"/>
          <a:stretch>
            <a:fillRect/>
          </a:stretch>
        </p:blipFill>
        <p:spPr>
          <a:xfrm>
            <a:off x="10643753" y="6360657"/>
            <a:ext cx="1463040" cy="434026"/>
          </a:xfrm>
          <a:prstGeom prst="rect">
            <a:avLst/>
          </a:prstGeom>
        </p:spPr>
      </p:pic>
    </p:spTree>
    <p:extLst>
      <p:ext uri="{BB962C8B-B14F-4D97-AF65-F5344CB8AC3E}">
        <p14:creationId xmlns:p14="http://schemas.microsoft.com/office/powerpoint/2010/main" val="27655361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41388" y="440543"/>
            <a:ext cx="10515600" cy="1325563"/>
          </a:xfrm>
        </p:spPr>
        <p:txBody>
          <a:bodyPr/>
          <a:lstStyle/>
          <a:p>
            <a:r>
              <a:rPr lang="en-US"/>
              <a:t>Click to edit Master title style</a:t>
            </a:r>
          </a:p>
        </p:txBody>
      </p:sp>
      <p:sp>
        <p:nvSpPr>
          <p:cNvPr id="3" name="Text Placeholder 2"/>
          <p:cNvSpPr>
            <a:spLocks noGrp="1"/>
          </p:cNvSpPr>
          <p:nvPr>
            <p:ph type="body" idx="1"/>
          </p:nvPr>
        </p:nvSpPr>
        <p:spPr>
          <a:xfrm>
            <a:off x="941389" y="1756579"/>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941389" y="2580491"/>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73801" y="1756579"/>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73801" y="2580491"/>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descr="A picture containing object, clock&#10;&#10;Description generated with very high confidence">
            <a:extLst>
              <a:ext uri="{FF2B5EF4-FFF2-40B4-BE49-F238E27FC236}">
                <a16:creationId xmlns:a16="http://schemas.microsoft.com/office/drawing/2014/main" id="{C56971F0-34D2-4607-8BB8-3B19E725AA87}"/>
              </a:ext>
            </a:extLst>
          </p:cNvPr>
          <p:cNvPicPr>
            <a:picLocks noChangeAspect="1"/>
          </p:cNvPicPr>
          <p:nvPr userDrawn="1"/>
        </p:nvPicPr>
        <p:blipFill>
          <a:blip r:embed="rId2"/>
          <a:stretch>
            <a:fillRect/>
          </a:stretch>
        </p:blipFill>
        <p:spPr>
          <a:xfrm>
            <a:off x="10643753" y="6360657"/>
            <a:ext cx="1463040" cy="434026"/>
          </a:xfrm>
          <a:prstGeom prst="rect">
            <a:avLst/>
          </a:prstGeom>
        </p:spPr>
      </p:pic>
    </p:spTree>
    <p:extLst>
      <p:ext uri="{BB962C8B-B14F-4D97-AF65-F5344CB8AC3E}">
        <p14:creationId xmlns:p14="http://schemas.microsoft.com/office/powerpoint/2010/main" val="17942699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pic>
        <p:nvPicPr>
          <p:cNvPr id="4" name="Picture 3" descr="A picture containing object, clock&#10;&#10;Description generated with very high confidence">
            <a:extLst>
              <a:ext uri="{FF2B5EF4-FFF2-40B4-BE49-F238E27FC236}">
                <a16:creationId xmlns:a16="http://schemas.microsoft.com/office/drawing/2014/main" id="{74765E9E-815D-4C37-A8A6-A92A4C0363BF}"/>
              </a:ext>
            </a:extLst>
          </p:cNvPr>
          <p:cNvPicPr>
            <a:picLocks noChangeAspect="1"/>
          </p:cNvPicPr>
          <p:nvPr userDrawn="1"/>
        </p:nvPicPr>
        <p:blipFill>
          <a:blip r:embed="rId2"/>
          <a:stretch>
            <a:fillRect/>
          </a:stretch>
        </p:blipFill>
        <p:spPr>
          <a:xfrm>
            <a:off x="10643753" y="6360657"/>
            <a:ext cx="1463040" cy="434026"/>
          </a:xfrm>
          <a:prstGeom prst="rect">
            <a:avLst/>
          </a:prstGeom>
        </p:spPr>
      </p:pic>
    </p:spTree>
    <p:extLst>
      <p:ext uri="{BB962C8B-B14F-4D97-AF65-F5344CB8AC3E}">
        <p14:creationId xmlns:p14="http://schemas.microsoft.com/office/powerpoint/2010/main" val="13745400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3" name="Picture 2" descr="A picture containing object, clock&#10;&#10;Description generated with very high confidence">
            <a:extLst>
              <a:ext uri="{FF2B5EF4-FFF2-40B4-BE49-F238E27FC236}">
                <a16:creationId xmlns:a16="http://schemas.microsoft.com/office/drawing/2014/main" id="{EAB120A7-260A-4C72-A773-AE6F63E8306D}"/>
              </a:ext>
            </a:extLst>
          </p:cNvPr>
          <p:cNvPicPr>
            <a:picLocks noChangeAspect="1"/>
          </p:cNvPicPr>
          <p:nvPr userDrawn="1"/>
        </p:nvPicPr>
        <p:blipFill>
          <a:blip r:embed="rId2"/>
          <a:stretch>
            <a:fillRect/>
          </a:stretch>
        </p:blipFill>
        <p:spPr>
          <a:xfrm>
            <a:off x="10643753" y="6360657"/>
            <a:ext cx="1463040" cy="434026"/>
          </a:xfrm>
          <a:prstGeom prst="rect">
            <a:avLst/>
          </a:prstGeom>
        </p:spPr>
      </p:pic>
    </p:spTree>
    <p:extLst>
      <p:ext uri="{BB962C8B-B14F-4D97-AF65-F5344CB8AC3E}">
        <p14:creationId xmlns:p14="http://schemas.microsoft.com/office/powerpoint/2010/main" val="37873918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pic>
        <p:nvPicPr>
          <p:cNvPr id="6" name="Picture 5" descr="A picture containing object, clock&#10;&#10;Description generated with very high confidence">
            <a:extLst>
              <a:ext uri="{FF2B5EF4-FFF2-40B4-BE49-F238E27FC236}">
                <a16:creationId xmlns:a16="http://schemas.microsoft.com/office/drawing/2014/main" id="{48EBDDAF-404B-4E1D-9C07-657F7A96945E}"/>
              </a:ext>
            </a:extLst>
          </p:cNvPr>
          <p:cNvPicPr>
            <a:picLocks noChangeAspect="1"/>
          </p:cNvPicPr>
          <p:nvPr userDrawn="1"/>
        </p:nvPicPr>
        <p:blipFill>
          <a:blip r:embed="rId2"/>
          <a:stretch>
            <a:fillRect/>
          </a:stretch>
        </p:blipFill>
        <p:spPr>
          <a:xfrm>
            <a:off x="10643753" y="6360657"/>
            <a:ext cx="1463040" cy="434026"/>
          </a:xfrm>
          <a:prstGeom prst="rect">
            <a:avLst/>
          </a:prstGeom>
        </p:spPr>
      </p:pic>
    </p:spTree>
    <p:extLst>
      <p:ext uri="{BB962C8B-B14F-4D97-AF65-F5344CB8AC3E}">
        <p14:creationId xmlns:p14="http://schemas.microsoft.com/office/powerpoint/2010/main" val="16061720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pic>
        <p:nvPicPr>
          <p:cNvPr id="6" name="Picture 5" descr="A picture containing object, clock&#10;&#10;Description generated with very high confidence">
            <a:extLst>
              <a:ext uri="{FF2B5EF4-FFF2-40B4-BE49-F238E27FC236}">
                <a16:creationId xmlns:a16="http://schemas.microsoft.com/office/drawing/2014/main" id="{62894F4E-207C-4A9D-AB25-97B5B3587B1C}"/>
              </a:ext>
            </a:extLst>
          </p:cNvPr>
          <p:cNvPicPr>
            <a:picLocks noChangeAspect="1"/>
          </p:cNvPicPr>
          <p:nvPr userDrawn="1"/>
        </p:nvPicPr>
        <p:blipFill>
          <a:blip r:embed="rId2"/>
          <a:stretch>
            <a:fillRect/>
          </a:stretch>
        </p:blipFill>
        <p:spPr>
          <a:xfrm>
            <a:off x="10643753" y="6360657"/>
            <a:ext cx="1463040" cy="434026"/>
          </a:xfrm>
          <a:prstGeom prst="rect">
            <a:avLst/>
          </a:prstGeom>
        </p:spPr>
      </p:pic>
    </p:spTree>
    <p:extLst>
      <p:ext uri="{BB962C8B-B14F-4D97-AF65-F5344CB8AC3E}">
        <p14:creationId xmlns:p14="http://schemas.microsoft.com/office/powerpoint/2010/main" val="33297101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descr="A picture containing object, clock&#10;&#10;Description generated with very high confidence">
            <a:extLst>
              <a:ext uri="{FF2B5EF4-FFF2-40B4-BE49-F238E27FC236}">
                <a16:creationId xmlns:a16="http://schemas.microsoft.com/office/drawing/2014/main" id="{749AF958-8A82-4090-B473-AB1B2AD446C1}"/>
              </a:ext>
            </a:extLst>
          </p:cNvPr>
          <p:cNvPicPr>
            <a:picLocks noChangeAspect="1"/>
          </p:cNvPicPr>
          <p:nvPr userDrawn="1"/>
        </p:nvPicPr>
        <p:blipFill>
          <a:blip r:embed="rId2"/>
          <a:stretch>
            <a:fillRect/>
          </a:stretch>
        </p:blipFill>
        <p:spPr>
          <a:xfrm>
            <a:off x="10643753" y="6360657"/>
            <a:ext cx="1463040" cy="434026"/>
          </a:xfrm>
          <a:prstGeom prst="rect">
            <a:avLst/>
          </a:prstGeom>
        </p:spPr>
      </p:pic>
    </p:spTree>
    <p:extLst>
      <p:ext uri="{BB962C8B-B14F-4D97-AF65-F5344CB8AC3E}">
        <p14:creationId xmlns:p14="http://schemas.microsoft.com/office/powerpoint/2010/main" val="387899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pic>
        <p:nvPicPr>
          <p:cNvPr id="5" name="Picture 4" descr="A picture containing object, clock&#10;&#10;Description generated with very high confidence">
            <a:extLst>
              <a:ext uri="{FF2B5EF4-FFF2-40B4-BE49-F238E27FC236}">
                <a16:creationId xmlns:a16="http://schemas.microsoft.com/office/drawing/2014/main" id="{DD0DB529-3F62-4B44-A53D-0AC6EC3FEA00}"/>
              </a:ext>
            </a:extLst>
          </p:cNvPr>
          <p:cNvPicPr>
            <a:picLocks noChangeAspect="1"/>
          </p:cNvPicPr>
          <p:nvPr userDrawn="1"/>
        </p:nvPicPr>
        <p:blipFill>
          <a:blip r:embed="rId2"/>
          <a:stretch>
            <a:fillRect/>
          </a:stretch>
        </p:blipFill>
        <p:spPr>
          <a:xfrm>
            <a:off x="10643753" y="6360657"/>
            <a:ext cx="1463040" cy="434026"/>
          </a:xfrm>
          <a:prstGeom prst="rect">
            <a:avLst/>
          </a:prstGeom>
        </p:spPr>
      </p:pic>
    </p:spTree>
    <p:extLst>
      <p:ext uri="{BB962C8B-B14F-4D97-AF65-F5344CB8AC3E}">
        <p14:creationId xmlns:p14="http://schemas.microsoft.com/office/powerpoint/2010/main" val="821887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73667"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07667"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descr="A picture containing object, clock&#10;&#10;Description generated with very high confidence">
            <a:extLst>
              <a:ext uri="{FF2B5EF4-FFF2-40B4-BE49-F238E27FC236}">
                <a16:creationId xmlns:a16="http://schemas.microsoft.com/office/drawing/2014/main" id="{B0C50CA5-8844-4D2A-95D6-A5AD4561C782}"/>
              </a:ext>
            </a:extLst>
          </p:cNvPr>
          <p:cNvPicPr>
            <a:picLocks noChangeAspect="1"/>
          </p:cNvPicPr>
          <p:nvPr userDrawn="1"/>
        </p:nvPicPr>
        <p:blipFill>
          <a:blip r:embed="rId2"/>
          <a:stretch>
            <a:fillRect/>
          </a:stretch>
        </p:blipFill>
        <p:spPr>
          <a:xfrm>
            <a:off x="10643753" y="6360657"/>
            <a:ext cx="1463040" cy="434026"/>
          </a:xfrm>
          <a:prstGeom prst="rect">
            <a:avLst/>
          </a:prstGeom>
        </p:spPr>
      </p:pic>
    </p:spTree>
    <p:extLst>
      <p:ext uri="{BB962C8B-B14F-4D97-AF65-F5344CB8AC3E}">
        <p14:creationId xmlns:p14="http://schemas.microsoft.com/office/powerpoint/2010/main" val="39988669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41388" y="440543"/>
            <a:ext cx="10515600" cy="1325563"/>
          </a:xfrm>
        </p:spPr>
        <p:txBody>
          <a:bodyPr/>
          <a:lstStyle/>
          <a:p>
            <a:r>
              <a:rPr lang="en-US"/>
              <a:t>Click to edit Master title style</a:t>
            </a:r>
          </a:p>
        </p:txBody>
      </p:sp>
      <p:sp>
        <p:nvSpPr>
          <p:cNvPr id="3" name="Text Placeholder 2"/>
          <p:cNvSpPr>
            <a:spLocks noGrp="1"/>
          </p:cNvSpPr>
          <p:nvPr>
            <p:ph type="body" idx="1"/>
          </p:nvPr>
        </p:nvSpPr>
        <p:spPr>
          <a:xfrm>
            <a:off x="941389" y="1756579"/>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941389" y="2580491"/>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73801" y="1756579"/>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73801" y="2580491"/>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descr="A picture containing object, clock&#10;&#10;Description generated with very high confidence">
            <a:extLst>
              <a:ext uri="{FF2B5EF4-FFF2-40B4-BE49-F238E27FC236}">
                <a16:creationId xmlns:a16="http://schemas.microsoft.com/office/drawing/2014/main" id="{C56971F0-34D2-4607-8BB8-3B19E725AA87}"/>
              </a:ext>
            </a:extLst>
          </p:cNvPr>
          <p:cNvPicPr>
            <a:picLocks noChangeAspect="1"/>
          </p:cNvPicPr>
          <p:nvPr userDrawn="1"/>
        </p:nvPicPr>
        <p:blipFill>
          <a:blip r:embed="rId2"/>
          <a:stretch>
            <a:fillRect/>
          </a:stretch>
        </p:blipFill>
        <p:spPr>
          <a:xfrm>
            <a:off x="10643753" y="6360657"/>
            <a:ext cx="1463040" cy="434026"/>
          </a:xfrm>
          <a:prstGeom prst="rect">
            <a:avLst/>
          </a:prstGeom>
        </p:spPr>
      </p:pic>
    </p:spTree>
    <p:extLst>
      <p:ext uri="{BB962C8B-B14F-4D97-AF65-F5344CB8AC3E}">
        <p14:creationId xmlns:p14="http://schemas.microsoft.com/office/powerpoint/2010/main" val="5204150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pic>
        <p:nvPicPr>
          <p:cNvPr id="4" name="Picture 3" descr="A picture containing object, clock&#10;&#10;Description generated with very high confidence">
            <a:extLst>
              <a:ext uri="{FF2B5EF4-FFF2-40B4-BE49-F238E27FC236}">
                <a16:creationId xmlns:a16="http://schemas.microsoft.com/office/drawing/2014/main" id="{74765E9E-815D-4C37-A8A6-A92A4C0363BF}"/>
              </a:ext>
            </a:extLst>
          </p:cNvPr>
          <p:cNvPicPr>
            <a:picLocks noChangeAspect="1"/>
          </p:cNvPicPr>
          <p:nvPr userDrawn="1"/>
        </p:nvPicPr>
        <p:blipFill>
          <a:blip r:embed="rId2"/>
          <a:stretch>
            <a:fillRect/>
          </a:stretch>
        </p:blipFill>
        <p:spPr>
          <a:xfrm>
            <a:off x="10643753" y="6360657"/>
            <a:ext cx="1463040" cy="434026"/>
          </a:xfrm>
          <a:prstGeom prst="rect">
            <a:avLst/>
          </a:prstGeom>
        </p:spPr>
      </p:pic>
    </p:spTree>
    <p:extLst>
      <p:ext uri="{BB962C8B-B14F-4D97-AF65-F5344CB8AC3E}">
        <p14:creationId xmlns:p14="http://schemas.microsoft.com/office/powerpoint/2010/main" val="687702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3" name="Picture 2" descr="A picture containing object, clock&#10;&#10;Description generated with very high confidence">
            <a:extLst>
              <a:ext uri="{FF2B5EF4-FFF2-40B4-BE49-F238E27FC236}">
                <a16:creationId xmlns:a16="http://schemas.microsoft.com/office/drawing/2014/main" id="{EAB120A7-260A-4C72-A773-AE6F63E8306D}"/>
              </a:ext>
            </a:extLst>
          </p:cNvPr>
          <p:cNvPicPr>
            <a:picLocks noChangeAspect="1"/>
          </p:cNvPicPr>
          <p:nvPr userDrawn="1"/>
        </p:nvPicPr>
        <p:blipFill>
          <a:blip r:embed="rId2"/>
          <a:stretch>
            <a:fillRect/>
          </a:stretch>
        </p:blipFill>
        <p:spPr>
          <a:xfrm>
            <a:off x="10643753" y="6360657"/>
            <a:ext cx="1463040" cy="434026"/>
          </a:xfrm>
          <a:prstGeom prst="rect">
            <a:avLst/>
          </a:prstGeom>
        </p:spPr>
      </p:pic>
    </p:spTree>
    <p:extLst>
      <p:ext uri="{BB962C8B-B14F-4D97-AF65-F5344CB8AC3E}">
        <p14:creationId xmlns:p14="http://schemas.microsoft.com/office/powerpoint/2010/main" val="1653471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pic>
        <p:nvPicPr>
          <p:cNvPr id="6" name="Picture 5" descr="A picture containing object, clock&#10;&#10;Description generated with very high confidence">
            <a:extLst>
              <a:ext uri="{FF2B5EF4-FFF2-40B4-BE49-F238E27FC236}">
                <a16:creationId xmlns:a16="http://schemas.microsoft.com/office/drawing/2014/main" id="{48EBDDAF-404B-4E1D-9C07-657F7A96945E}"/>
              </a:ext>
            </a:extLst>
          </p:cNvPr>
          <p:cNvPicPr>
            <a:picLocks noChangeAspect="1"/>
          </p:cNvPicPr>
          <p:nvPr userDrawn="1"/>
        </p:nvPicPr>
        <p:blipFill>
          <a:blip r:embed="rId2"/>
          <a:stretch>
            <a:fillRect/>
          </a:stretch>
        </p:blipFill>
        <p:spPr>
          <a:xfrm>
            <a:off x="10643753" y="6360657"/>
            <a:ext cx="1463040" cy="434026"/>
          </a:xfrm>
          <a:prstGeom prst="rect">
            <a:avLst/>
          </a:prstGeom>
        </p:spPr>
      </p:pic>
    </p:spTree>
    <p:extLst>
      <p:ext uri="{BB962C8B-B14F-4D97-AF65-F5344CB8AC3E}">
        <p14:creationId xmlns:p14="http://schemas.microsoft.com/office/powerpoint/2010/main" val="29466443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pic>
        <p:nvPicPr>
          <p:cNvPr id="6" name="Picture 5" descr="A picture containing object, clock&#10;&#10;Description generated with very high confidence">
            <a:extLst>
              <a:ext uri="{FF2B5EF4-FFF2-40B4-BE49-F238E27FC236}">
                <a16:creationId xmlns:a16="http://schemas.microsoft.com/office/drawing/2014/main" id="{62894F4E-207C-4A9D-AB25-97B5B3587B1C}"/>
              </a:ext>
            </a:extLst>
          </p:cNvPr>
          <p:cNvPicPr>
            <a:picLocks noChangeAspect="1"/>
          </p:cNvPicPr>
          <p:nvPr userDrawn="1"/>
        </p:nvPicPr>
        <p:blipFill>
          <a:blip r:embed="rId2"/>
          <a:stretch>
            <a:fillRect/>
          </a:stretch>
        </p:blipFill>
        <p:spPr>
          <a:xfrm>
            <a:off x="10643753" y="6360657"/>
            <a:ext cx="1463040" cy="434026"/>
          </a:xfrm>
          <a:prstGeom prst="rect">
            <a:avLst/>
          </a:prstGeom>
        </p:spPr>
      </p:pic>
    </p:spTree>
    <p:extLst>
      <p:ext uri="{BB962C8B-B14F-4D97-AF65-F5344CB8AC3E}">
        <p14:creationId xmlns:p14="http://schemas.microsoft.com/office/powerpoint/2010/main" val="1643255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microsoft.com/office/2007/relationships/hdphoto" Target="../media/hdphoto1.wdp"/><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1.jpeg"/><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73667" y="440543"/>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973667" y="1901041"/>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2CDC3C21-6C33-49C9-AFEF-24E34A884F30}"/>
              </a:ext>
            </a:extLst>
          </p:cNvPr>
          <p:cNvPicPr>
            <a:picLocks noChangeAspect="1"/>
          </p:cNvPicPr>
          <p:nvPr userDrawn="1"/>
        </p:nvPicPr>
        <p:blipFill rotWithShape="1">
          <a:blip r:embed="rId11"/>
          <a:srcRect r="96667"/>
          <a:stretch/>
        </p:blipFill>
        <p:spPr>
          <a:xfrm>
            <a:off x="0" y="0"/>
            <a:ext cx="406400" cy="6858000"/>
          </a:xfrm>
          <a:prstGeom prst="rect">
            <a:avLst/>
          </a:prstGeom>
        </p:spPr>
      </p:pic>
      <p:pic>
        <p:nvPicPr>
          <p:cNvPr id="10" name="Picture 9" descr="A close up of a logo&#10;&#10;Description generated with very high confidence">
            <a:extLst>
              <a:ext uri="{FF2B5EF4-FFF2-40B4-BE49-F238E27FC236}">
                <a16:creationId xmlns:a16="http://schemas.microsoft.com/office/drawing/2014/main" id="{7191DBE1-6FD9-4C35-A713-EE42EC7E3F2F}"/>
              </a:ext>
            </a:extLst>
          </p:cNvPr>
          <p:cNvPicPr>
            <a:picLocks noChangeAspect="1"/>
          </p:cNvPicPr>
          <p:nvPr userDrawn="1"/>
        </p:nvPicPr>
        <p:blipFill rotWithShape="1">
          <a:blip r:embed="rId12">
            <a:duotone>
              <a:schemeClr val="bg2">
                <a:shade val="45000"/>
                <a:satMod val="135000"/>
              </a:schemeClr>
              <a:prstClr val="white"/>
            </a:duotone>
            <a:extLst>
              <a:ext uri="{BEBA8EAE-BF5A-486C-A8C5-ECC9F3942E4B}">
                <a14:imgProps xmlns:a14="http://schemas.microsoft.com/office/drawing/2010/main">
                  <a14:imgLayer r:embed="rId13">
                    <a14:imgEffect>
                      <a14:saturation sat="33000"/>
                    </a14:imgEffect>
                  </a14:imgLayer>
                </a14:imgProps>
              </a:ext>
            </a:extLst>
          </a:blip>
          <a:srcRect l="3505" r="39072"/>
          <a:stretch/>
        </p:blipFill>
        <p:spPr>
          <a:xfrm>
            <a:off x="320511" y="0"/>
            <a:ext cx="5250730" cy="6858000"/>
          </a:xfrm>
          <a:prstGeom prst="rect">
            <a:avLst/>
          </a:prstGeom>
        </p:spPr>
      </p:pic>
      <p:sp>
        <p:nvSpPr>
          <p:cNvPr id="6" name="TextBox 5">
            <a:extLst>
              <a:ext uri="{FF2B5EF4-FFF2-40B4-BE49-F238E27FC236}">
                <a16:creationId xmlns:a16="http://schemas.microsoft.com/office/drawing/2014/main" id="{01D482CF-FDE5-4F21-B1F6-82EEBEB0FE9B}"/>
              </a:ext>
            </a:extLst>
          </p:cNvPr>
          <p:cNvSpPr txBox="1"/>
          <p:nvPr userDrawn="1"/>
        </p:nvSpPr>
        <p:spPr>
          <a:xfrm>
            <a:off x="6012198" y="6534044"/>
            <a:ext cx="438538" cy="261610"/>
          </a:xfrm>
          <a:prstGeom prst="rect">
            <a:avLst/>
          </a:prstGeom>
          <a:noFill/>
        </p:spPr>
        <p:txBody>
          <a:bodyPr wrap="square" rtlCol="0">
            <a:spAutoFit/>
          </a:bodyPr>
          <a:lstStyle/>
          <a:p>
            <a:pPr algn="ctr"/>
            <a:fld id="{58BCAD13-38D9-46DD-8138-933EA926A915}" type="slidenum">
              <a:rPr lang="en-US" sz="1050" smtClean="0"/>
              <a:pPr algn="ctr"/>
              <a:t>‹#›</a:t>
            </a:fld>
            <a:endParaRPr lang="en-US"/>
          </a:p>
        </p:txBody>
      </p:sp>
    </p:spTree>
    <p:extLst>
      <p:ext uri="{BB962C8B-B14F-4D97-AF65-F5344CB8AC3E}">
        <p14:creationId xmlns:p14="http://schemas.microsoft.com/office/powerpoint/2010/main" val="3610967590"/>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Lst>
  <p:hf sldNum="0" hdr="0" ftr="0" dt="0"/>
  <p:txStyles>
    <p:titleStyle>
      <a:lvl1pPr algn="l" defTabSz="914400" rtl="0" eaLnBrk="1" latinLnBrk="0" hangingPunct="1">
        <a:lnSpc>
          <a:spcPct val="90000"/>
        </a:lnSpc>
        <a:spcBef>
          <a:spcPct val="0"/>
        </a:spcBef>
        <a:buNone/>
        <a:defRPr sz="40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73667" y="440543"/>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973667" y="1901041"/>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2CDC3C21-6C33-49C9-AFEF-24E34A884F30}"/>
              </a:ext>
            </a:extLst>
          </p:cNvPr>
          <p:cNvPicPr>
            <a:picLocks noChangeAspect="1"/>
          </p:cNvPicPr>
          <p:nvPr userDrawn="1"/>
        </p:nvPicPr>
        <p:blipFill rotWithShape="1">
          <a:blip r:embed="rId11"/>
          <a:srcRect r="96667"/>
          <a:stretch/>
        </p:blipFill>
        <p:spPr>
          <a:xfrm>
            <a:off x="0" y="0"/>
            <a:ext cx="406400" cy="6858000"/>
          </a:xfrm>
          <a:prstGeom prst="rect">
            <a:avLst/>
          </a:prstGeom>
        </p:spPr>
      </p:pic>
    </p:spTree>
    <p:extLst>
      <p:ext uri="{BB962C8B-B14F-4D97-AF65-F5344CB8AC3E}">
        <p14:creationId xmlns:p14="http://schemas.microsoft.com/office/powerpoint/2010/main" val="1998180309"/>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Lst>
  <p:hf sldNum="0" hdr="0" ftr="0" dt="0"/>
  <p:txStyles>
    <p:titleStyle>
      <a:lvl1pPr algn="l" defTabSz="914400" rtl="0" eaLnBrk="1" latinLnBrk="0" hangingPunct="1">
        <a:lnSpc>
          <a:spcPct val="90000"/>
        </a:lnSpc>
        <a:spcBef>
          <a:spcPct val="0"/>
        </a:spcBef>
        <a:buNone/>
        <a:defRPr sz="40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image" Target="../media/image19.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jpeg"/><Relationship Id="rId2" Type="http://schemas.openxmlformats.org/officeDocument/2006/relationships/notesSlide" Target="../notesSlides/notesSlide1.xml"/><Relationship Id="rId16" Type="http://schemas.openxmlformats.org/officeDocument/2006/relationships/image" Target="../media/image17.svg"/><Relationship Id="rId20"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2.jpe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jpeg"/><Relationship Id="rId19" Type="http://schemas.openxmlformats.org/officeDocument/2006/relationships/image" Target="../media/image20.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svg"/></Relationships>
</file>

<file path=ppt/slides/_rels/slide1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21.png"/><Relationship Id="rId2" Type="http://schemas.openxmlformats.org/officeDocument/2006/relationships/image" Target="../media/image29.jpeg"/><Relationship Id="rId1"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jpeg"/></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jpeg"/><Relationship Id="rId7" Type="http://schemas.openxmlformats.org/officeDocument/2006/relationships/image" Target="../media/image4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49.png"/><Relationship Id="rId5" Type="http://schemas.openxmlformats.org/officeDocument/2006/relationships/image" Target="../media/image48.emf"/><Relationship Id="rId4" Type="http://schemas.openxmlformats.org/officeDocument/2006/relationships/image" Target="../media/image47.png"/></Relationships>
</file>

<file path=ppt/slides/_rels/slide1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52.png"/><Relationship Id="rId4" Type="http://schemas.openxmlformats.org/officeDocument/2006/relationships/image" Target="../media/image51.png"/></Relationships>
</file>

<file path=ppt/slides/_rels/slide18.xml.rels><?xml version="1.0" encoding="UTF-8" standalone="yes"?>
<Relationships xmlns="http://schemas.openxmlformats.org/package/2006/relationships"><Relationship Id="rId8" Type="http://schemas.openxmlformats.org/officeDocument/2006/relationships/image" Target="../media/image57.jpeg"/><Relationship Id="rId3" Type="http://schemas.openxmlformats.org/officeDocument/2006/relationships/hyperlink" Target="http://www.pivotbio.com/" TargetMode="External"/><Relationship Id="rId7" Type="http://schemas.openxmlformats.org/officeDocument/2006/relationships/image" Target="../media/image56.png"/><Relationship Id="rId2" Type="http://schemas.openxmlformats.org/officeDocument/2006/relationships/image" Target="../media/image53.png"/><Relationship Id="rId1" Type="http://schemas.openxmlformats.org/officeDocument/2006/relationships/slideLayout" Target="../slideLayouts/slideLayout6.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hyperlink" Target="http://www.kulabio.com/"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9.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mailto:pbindraban@ifdc.org" TargetMode="External"/><Relationship Id="rId2" Type="http://schemas.openxmlformats.org/officeDocument/2006/relationships/hyperlink" Target="mailto:usingh@ifdc.org" TargetMode="Externa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9510650-0745-4220-9873-8495E415C238}"/>
              </a:ext>
            </a:extLst>
          </p:cNvPr>
          <p:cNvSpPr>
            <a:spLocks noGrp="1"/>
          </p:cNvSpPr>
          <p:nvPr>
            <p:ph type="subTitle" idx="1"/>
          </p:nvPr>
        </p:nvSpPr>
        <p:spPr>
          <a:xfrm>
            <a:off x="451127" y="4007985"/>
            <a:ext cx="7549263" cy="849086"/>
          </a:xfrm>
        </p:spPr>
        <p:txBody>
          <a:bodyPr>
            <a:normAutofit/>
          </a:bodyPr>
          <a:lstStyle/>
          <a:p>
            <a:r>
              <a:rPr lang="en-US">
                <a:latin typeface="+mn-lt"/>
              </a:rPr>
              <a:t>Prem S. Bindraban, Upendra Singh, Rob. J.J. Groot, Bernard Vanlauwe, Kido Kouassi, Patrice Annequin</a:t>
            </a:r>
          </a:p>
        </p:txBody>
      </p:sp>
      <p:pic>
        <p:nvPicPr>
          <p:cNvPr id="4" name="Picture 3">
            <a:extLst>
              <a:ext uri="{FF2B5EF4-FFF2-40B4-BE49-F238E27FC236}">
                <a16:creationId xmlns:a16="http://schemas.microsoft.com/office/drawing/2014/main" id="{C4F3C4C1-3CE5-4D71-819A-63CD79DD2B33}"/>
              </a:ext>
            </a:extLst>
          </p:cNvPr>
          <p:cNvPicPr>
            <a:picLocks noChangeAspect="1"/>
          </p:cNvPicPr>
          <p:nvPr/>
        </p:nvPicPr>
        <p:blipFill>
          <a:blip r:embed="rId3"/>
          <a:srcRect/>
          <a:stretch/>
        </p:blipFill>
        <p:spPr>
          <a:xfrm>
            <a:off x="1578826" y="6405592"/>
            <a:ext cx="1286639" cy="475119"/>
          </a:xfrm>
          <a:prstGeom prst="rect">
            <a:avLst/>
          </a:prstGeom>
        </p:spPr>
      </p:pic>
      <p:pic>
        <p:nvPicPr>
          <p:cNvPr id="7" name="Picture 6" descr="Logo, company name&#10;&#10;Description automatically generated">
            <a:extLst>
              <a:ext uri="{FF2B5EF4-FFF2-40B4-BE49-F238E27FC236}">
                <a16:creationId xmlns:a16="http://schemas.microsoft.com/office/drawing/2014/main" id="{68CD9665-B1CD-4531-9D61-13CD68109C6B}"/>
              </a:ext>
            </a:extLst>
          </p:cNvPr>
          <p:cNvPicPr>
            <a:picLocks noChangeAspect="1"/>
          </p:cNvPicPr>
          <p:nvPr/>
        </p:nvPicPr>
        <p:blipFill rotWithShape="1">
          <a:blip r:embed="rId4"/>
          <a:srcRect t="13245" b="16012"/>
          <a:stretch/>
        </p:blipFill>
        <p:spPr>
          <a:xfrm>
            <a:off x="833835" y="6306224"/>
            <a:ext cx="812872" cy="521338"/>
          </a:xfrm>
          <a:prstGeom prst="rect">
            <a:avLst/>
          </a:prstGeom>
        </p:spPr>
      </p:pic>
      <p:pic>
        <p:nvPicPr>
          <p:cNvPr id="8" name="Picture 7">
            <a:extLst>
              <a:ext uri="{FF2B5EF4-FFF2-40B4-BE49-F238E27FC236}">
                <a16:creationId xmlns:a16="http://schemas.microsoft.com/office/drawing/2014/main" id="{7F8FE751-EB52-4D47-A295-9FF4849B3963}"/>
              </a:ext>
            </a:extLst>
          </p:cNvPr>
          <p:cNvPicPr>
            <a:picLocks noChangeAspect="1"/>
          </p:cNvPicPr>
          <p:nvPr/>
        </p:nvPicPr>
        <p:blipFill>
          <a:blip r:embed="rId5"/>
          <a:stretch>
            <a:fillRect/>
          </a:stretch>
        </p:blipFill>
        <p:spPr>
          <a:xfrm>
            <a:off x="7400346" y="6296553"/>
            <a:ext cx="343823" cy="543464"/>
          </a:xfrm>
          <a:prstGeom prst="rect">
            <a:avLst/>
          </a:prstGeom>
        </p:spPr>
      </p:pic>
      <p:pic>
        <p:nvPicPr>
          <p:cNvPr id="10" name="Picture 9" descr="Icon&#10;&#10;Description automatically generated">
            <a:extLst>
              <a:ext uri="{FF2B5EF4-FFF2-40B4-BE49-F238E27FC236}">
                <a16:creationId xmlns:a16="http://schemas.microsoft.com/office/drawing/2014/main" id="{E08AB431-90A9-4BB6-A2F6-37D393577C8A}"/>
              </a:ext>
            </a:extLst>
          </p:cNvPr>
          <p:cNvPicPr>
            <a:picLocks noChangeAspect="1"/>
          </p:cNvPicPr>
          <p:nvPr/>
        </p:nvPicPr>
        <p:blipFill>
          <a:blip r:embed="rId6"/>
          <a:stretch>
            <a:fillRect/>
          </a:stretch>
        </p:blipFill>
        <p:spPr>
          <a:xfrm>
            <a:off x="6641686" y="6272285"/>
            <a:ext cx="476087" cy="589217"/>
          </a:xfrm>
          <a:prstGeom prst="rect">
            <a:avLst/>
          </a:prstGeom>
        </p:spPr>
      </p:pic>
      <p:pic>
        <p:nvPicPr>
          <p:cNvPr id="11" name="Picture 10" descr="Logo&#10;&#10;Description automatically generated">
            <a:extLst>
              <a:ext uri="{FF2B5EF4-FFF2-40B4-BE49-F238E27FC236}">
                <a16:creationId xmlns:a16="http://schemas.microsoft.com/office/drawing/2014/main" id="{733D193B-90E7-485D-99AF-DB67BDA469FC}"/>
              </a:ext>
            </a:extLst>
          </p:cNvPr>
          <p:cNvPicPr>
            <a:picLocks noChangeAspect="1"/>
          </p:cNvPicPr>
          <p:nvPr/>
        </p:nvPicPr>
        <p:blipFill>
          <a:blip r:embed="rId7"/>
          <a:stretch>
            <a:fillRect/>
          </a:stretch>
        </p:blipFill>
        <p:spPr>
          <a:xfrm>
            <a:off x="8016800" y="6282426"/>
            <a:ext cx="608266" cy="580106"/>
          </a:xfrm>
          <a:prstGeom prst="rect">
            <a:avLst/>
          </a:prstGeom>
        </p:spPr>
      </p:pic>
      <p:pic>
        <p:nvPicPr>
          <p:cNvPr id="12" name="Picture 11" descr="Logo&#10;&#10;Description automatically generated">
            <a:extLst>
              <a:ext uri="{FF2B5EF4-FFF2-40B4-BE49-F238E27FC236}">
                <a16:creationId xmlns:a16="http://schemas.microsoft.com/office/drawing/2014/main" id="{922EC5CA-67F4-4914-A788-626B0F7E9E7D}"/>
              </a:ext>
            </a:extLst>
          </p:cNvPr>
          <p:cNvPicPr>
            <a:picLocks noChangeAspect="1"/>
          </p:cNvPicPr>
          <p:nvPr/>
        </p:nvPicPr>
        <p:blipFill>
          <a:blip r:embed="rId8"/>
          <a:stretch>
            <a:fillRect/>
          </a:stretch>
        </p:blipFill>
        <p:spPr>
          <a:xfrm>
            <a:off x="8818009" y="6348845"/>
            <a:ext cx="431139" cy="501199"/>
          </a:xfrm>
          <a:prstGeom prst="rect">
            <a:avLst/>
          </a:prstGeom>
        </p:spPr>
      </p:pic>
      <p:pic>
        <p:nvPicPr>
          <p:cNvPr id="13" name="Picture 12" descr="A picture containing text, clipart&#10;&#10;Description automatically generated">
            <a:extLst>
              <a:ext uri="{FF2B5EF4-FFF2-40B4-BE49-F238E27FC236}">
                <a16:creationId xmlns:a16="http://schemas.microsoft.com/office/drawing/2014/main" id="{EA407DF2-9FE6-44B9-B30F-AB209A2D35D3}"/>
              </a:ext>
            </a:extLst>
          </p:cNvPr>
          <p:cNvPicPr>
            <a:picLocks noChangeAspect="1"/>
          </p:cNvPicPr>
          <p:nvPr/>
        </p:nvPicPr>
        <p:blipFill>
          <a:blip r:embed="rId9"/>
          <a:stretch>
            <a:fillRect/>
          </a:stretch>
        </p:blipFill>
        <p:spPr>
          <a:xfrm>
            <a:off x="9521778" y="6328496"/>
            <a:ext cx="421241" cy="515656"/>
          </a:xfrm>
          <a:prstGeom prst="rect">
            <a:avLst/>
          </a:prstGeom>
        </p:spPr>
      </p:pic>
      <p:pic>
        <p:nvPicPr>
          <p:cNvPr id="16" name="Picture 2" descr="See the source image">
            <a:extLst>
              <a:ext uri="{FF2B5EF4-FFF2-40B4-BE49-F238E27FC236}">
                <a16:creationId xmlns:a16="http://schemas.microsoft.com/office/drawing/2014/main" id="{CF612E00-8609-4101-BF39-A4C928F89DD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946481" y="6296553"/>
            <a:ext cx="561447" cy="561447"/>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Logo, company name&#10;&#10;Description automatically generated">
            <a:extLst>
              <a:ext uri="{FF2B5EF4-FFF2-40B4-BE49-F238E27FC236}">
                <a16:creationId xmlns:a16="http://schemas.microsoft.com/office/drawing/2014/main" id="{4D404249-FD82-4200-A952-FCFC0DEB9554}"/>
              </a:ext>
            </a:extLst>
          </p:cNvPr>
          <p:cNvPicPr>
            <a:picLocks noChangeAspect="1"/>
          </p:cNvPicPr>
          <p:nvPr/>
        </p:nvPicPr>
        <p:blipFill>
          <a:blip r:embed="rId11"/>
          <a:stretch>
            <a:fillRect/>
          </a:stretch>
        </p:blipFill>
        <p:spPr>
          <a:xfrm>
            <a:off x="11630839" y="6272286"/>
            <a:ext cx="579209" cy="571720"/>
          </a:xfrm>
          <a:prstGeom prst="rect">
            <a:avLst/>
          </a:prstGeom>
        </p:spPr>
      </p:pic>
      <p:pic>
        <p:nvPicPr>
          <p:cNvPr id="15" name="Picture 14">
            <a:extLst>
              <a:ext uri="{FF2B5EF4-FFF2-40B4-BE49-F238E27FC236}">
                <a16:creationId xmlns:a16="http://schemas.microsoft.com/office/drawing/2014/main" id="{AF171CD9-D475-4C0C-A9A4-268DC2654B1F}"/>
              </a:ext>
            </a:extLst>
          </p:cNvPr>
          <p:cNvPicPr>
            <a:picLocks noChangeAspect="1"/>
          </p:cNvPicPr>
          <p:nvPr/>
        </p:nvPicPr>
        <p:blipFill rotWithShape="1">
          <a:blip r:embed="rId12"/>
          <a:srcRect b="10087"/>
          <a:stretch/>
        </p:blipFill>
        <p:spPr>
          <a:xfrm>
            <a:off x="10166432" y="6272286"/>
            <a:ext cx="661727" cy="570940"/>
          </a:xfrm>
          <a:prstGeom prst="rect">
            <a:avLst/>
          </a:prstGeom>
        </p:spPr>
      </p:pic>
      <p:grpSp>
        <p:nvGrpSpPr>
          <p:cNvPr id="28" name="Group 27">
            <a:extLst>
              <a:ext uri="{FF2B5EF4-FFF2-40B4-BE49-F238E27FC236}">
                <a16:creationId xmlns:a16="http://schemas.microsoft.com/office/drawing/2014/main" id="{9BEE7F15-FE9D-4B08-BE41-6AED2E8500AB}"/>
              </a:ext>
            </a:extLst>
          </p:cNvPr>
          <p:cNvGrpSpPr>
            <a:grpSpLocks noChangeAspect="1"/>
          </p:cNvGrpSpPr>
          <p:nvPr/>
        </p:nvGrpSpPr>
        <p:grpSpPr>
          <a:xfrm>
            <a:off x="467537" y="6405592"/>
            <a:ext cx="358907" cy="496870"/>
            <a:chOff x="1231245" y="4592258"/>
            <a:chExt cx="460064" cy="612520"/>
          </a:xfrm>
        </p:grpSpPr>
        <p:pic>
          <p:nvPicPr>
            <p:cNvPr id="26" name="Graphic 25">
              <a:extLst>
                <a:ext uri="{FF2B5EF4-FFF2-40B4-BE49-F238E27FC236}">
                  <a16:creationId xmlns:a16="http://schemas.microsoft.com/office/drawing/2014/main" id="{8435CD2A-56C4-4682-A3A7-A047BBD77318}"/>
                </a:ext>
              </a:extLst>
            </p:cNvPr>
            <p:cNvPicPr>
              <a:picLocks noChangeAspect="1"/>
            </p:cNvPicPr>
            <p:nvPr/>
          </p:nvPicPr>
          <p:blipFill rotWithShape="1">
            <a:blip r:embed="rId13">
              <a:extLst>
                <a:ext uri="{96DAC541-7B7A-43D3-8B79-37D633B846F1}">
                  <asvg:svgBlip xmlns:asvg="http://schemas.microsoft.com/office/drawing/2016/SVG/main" r:embed="rId14"/>
                </a:ext>
              </a:extLst>
            </a:blip>
            <a:srcRect l="36953" t="-7315" b="-1"/>
            <a:stretch/>
          </p:blipFill>
          <p:spPr>
            <a:xfrm>
              <a:off x="1231245" y="4949732"/>
              <a:ext cx="457200" cy="255046"/>
            </a:xfrm>
            <a:prstGeom prst="rect">
              <a:avLst/>
            </a:prstGeom>
          </p:spPr>
        </p:pic>
        <p:pic>
          <p:nvPicPr>
            <p:cNvPr id="27" name="Graphic 26">
              <a:extLst>
                <a:ext uri="{FF2B5EF4-FFF2-40B4-BE49-F238E27FC236}">
                  <a16:creationId xmlns:a16="http://schemas.microsoft.com/office/drawing/2014/main" id="{51E2A9EC-D721-489A-A354-BFFA1C050996}"/>
                </a:ext>
              </a:extLst>
            </p:cNvPr>
            <p:cNvPicPr>
              <a:picLocks noChangeAspect="1"/>
            </p:cNvPicPr>
            <p:nvPr/>
          </p:nvPicPr>
          <p:blipFill rotWithShape="1">
            <a:blip r:embed="rId13">
              <a:extLst>
                <a:ext uri="{96DAC541-7B7A-43D3-8B79-37D633B846F1}">
                  <asvg:svgBlip xmlns:asvg="http://schemas.microsoft.com/office/drawing/2016/SVG/main" r:embed="rId14"/>
                </a:ext>
              </a:extLst>
            </a:blip>
            <a:srcRect r="62207"/>
            <a:stretch/>
          </p:blipFill>
          <p:spPr>
            <a:xfrm>
              <a:off x="1262932" y="4592258"/>
              <a:ext cx="428377" cy="371475"/>
            </a:xfrm>
            <a:prstGeom prst="rect">
              <a:avLst/>
            </a:prstGeom>
          </p:spPr>
        </p:pic>
      </p:grpSp>
      <p:pic>
        <p:nvPicPr>
          <p:cNvPr id="30" name="Graphic 29">
            <a:extLst>
              <a:ext uri="{FF2B5EF4-FFF2-40B4-BE49-F238E27FC236}">
                <a16:creationId xmlns:a16="http://schemas.microsoft.com/office/drawing/2014/main" id="{4411F2A9-741C-49E4-A710-DA792CDF55B3}"/>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3968122" y="6444724"/>
            <a:ext cx="844320" cy="352472"/>
          </a:xfrm>
          <a:prstGeom prst="rect">
            <a:avLst/>
          </a:prstGeom>
        </p:spPr>
      </p:pic>
      <p:pic>
        <p:nvPicPr>
          <p:cNvPr id="5" name="Picture 4">
            <a:extLst>
              <a:ext uri="{FF2B5EF4-FFF2-40B4-BE49-F238E27FC236}">
                <a16:creationId xmlns:a16="http://schemas.microsoft.com/office/drawing/2014/main" id="{38547734-5240-4AA3-1DB1-C986226958E1}"/>
              </a:ext>
            </a:extLst>
          </p:cNvPr>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5042440" y="6443035"/>
            <a:ext cx="421241" cy="397827"/>
          </a:xfrm>
          <a:prstGeom prst="rect">
            <a:avLst/>
          </a:prstGeom>
          <a:noFill/>
          <a:ln>
            <a:noFill/>
          </a:ln>
        </p:spPr>
      </p:pic>
      <p:pic>
        <p:nvPicPr>
          <p:cNvPr id="9" name="Picture 8">
            <a:extLst>
              <a:ext uri="{FF2B5EF4-FFF2-40B4-BE49-F238E27FC236}">
                <a16:creationId xmlns:a16="http://schemas.microsoft.com/office/drawing/2014/main" id="{8AF3516C-37A3-13AD-8BBE-DACD5EED060F}"/>
              </a:ext>
            </a:extLst>
          </p:cNvPr>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5753337" y="6443035"/>
            <a:ext cx="703769" cy="359562"/>
          </a:xfrm>
          <a:prstGeom prst="rect">
            <a:avLst/>
          </a:prstGeom>
          <a:noFill/>
          <a:ln>
            <a:noFill/>
          </a:ln>
        </p:spPr>
      </p:pic>
      <p:sp>
        <p:nvSpPr>
          <p:cNvPr id="25" name="TextBox 24">
            <a:extLst>
              <a:ext uri="{FF2B5EF4-FFF2-40B4-BE49-F238E27FC236}">
                <a16:creationId xmlns:a16="http://schemas.microsoft.com/office/drawing/2014/main" id="{918EA25F-076A-EB7A-9487-FFCA82FB4CB5}"/>
              </a:ext>
            </a:extLst>
          </p:cNvPr>
          <p:cNvSpPr txBox="1"/>
          <p:nvPr/>
        </p:nvSpPr>
        <p:spPr>
          <a:xfrm>
            <a:off x="1176337" y="5829118"/>
            <a:ext cx="3483914" cy="369332"/>
          </a:xfrm>
          <a:prstGeom prst="rect">
            <a:avLst/>
          </a:prstGeom>
          <a:noFill/>
        </p:spPr>
        <p:txBody>
          <a:bodyPr wrap="square">
            <a:spAutoFit/>
          </a:bodyPr>
          <a:lstStyle/>
          <a:p>
            <a:r>
              <a:rPr lang="en-US"/>
              <a:t>November 2023</a:t>
            </a:r>
          </a:p>
        </p:txBody>
      </p:sp>
      <p:sp>
        <p:nvSpPr>
          <p:cNvPr id="14" name="TextBox 13">
            <a:extLst>
              <a:ext uri="{FF2B5EF4-FFF2-40B4-BE49-F238E27FC236}">
                <a16:creationId xmlns:a16="http://schemas.microsoft.com/office/drawing/2014/main" id="{0BAB307E-6570-4F37-1CF2-7AAE7850594B}"/>
              </a:ext>
            </a:extLst>
          </p:cNvPr>
          <p:cNvSpPr txBox="1"/>
          <p:nvPr/>
        </p:nvSpPr>
        <p:spPr>
          <a:xfrm>
            <a:off x="824210" y="430657"/>
            <a:ext cx="7391713" cy="1938992"/>
          </a:xfrm>
          <a:prstGeom prst="rect">
            <a:avLst/>
          </a:prstGeom>
          <a:noFill/>
        </p:spPr>
        <p:txBody>
          <a:bodyPr wrap="square">
            <a:spAutoFit/>
          </a:bodyPr>
          <a:lstStyle/>
          <a:p>
            <a:pPr algn="ctr"/>
            <a:r>
              <a:rPr lang="en-US" sz="4000" b="1">
                <a:solidFill>
                  <a:schemeClr val="accent6">
                    <a:lumMod val="75000"/>
                  </a:schemeClr>
                </a:solidFill>
                <a:effectLst/>
                <a:latin typeface="Calibri" panose="020F0502020204030204" pitchFamily="34" charset="0"/>
                <a:ea typeface="Calibri" panose="020F0502020204030204" pitchFamily="34" charset="0"/>
              </a:rPr>
              <a:t>Fertilizer and Nutrient Management Strategies to Build Soil Health in African Agriculture</a:t>
            </a:r>
            <a:endParaRPr lang="en-US" sz="4000" b="1">
              <a:solidFill>
                <a:schemeClr val="accent6">
                  <a:lumMod val="75000"/>
                </a:schemeClr>
              </a:solidFill>
            </a:endParaRPr>
          </a:p>
        </p:txBody>
      </p:sp>
      <p:pic>
        <p:nvPicPr>
          <p:cNvPr id="2" name="Picture 1" descr="A picture containing text, screenshot, font, logo&#10;&#10;Description automatically generated">
            <a:extLst>
              <a:ext uri="{FF2B5EF4-FFF2-40B4-BE49-F238E27FC236}">
                <a16:creationId xmlns:a16="http://schemas.microsoft.com/office/drawing/2014/main" id="{5AE751D9-F400-DC8C-0807-6F1851569581}"/>
              </a:ext>
            </a:extLst>
          </p:cNvPr>
          <p:cNvPicPr>
            <a:picLocks noChangeAspect="1"/>
          </p:cNvPicPr>
          <p:nvPr/>
        </p:nvPicPr>
        <p:blipFill>
          <a:blip r:embed="rId19"/>
          <a:stretch>
            <a:fillRect/>
          </a:stretch>
        </p:blipFill>
        <p:spPr>
          <a:xfrm>
            <a:off x="8289562" y="1031319"/>
            <a:ext cx="3797334" cy="4956056"/>
          </a:xfrm>
          <a:prstGeom prst="rect">
            <a:avLst/>
          </a:prstGeom>
          <a:ln w="28575">
            <a:solidFill>
              <a:schemeClr val="tx1"/>
            </a:solidFill>
          </a:ln>
        </p:spPr>
      </p:pic>
      <p:pic>
        <p:nvPicPr>
          <p:cNvPr id="18" name="Picture 17">
            <a:extLst>
              <a:ext uri="{FF2B5EF4-FFF2-40B4-BE49-F238E27FC236}">
                <a16:creationId xmlns:a16="http://schemas.microsoft.com/office/drawing/2014/main" id="{EAA7B36B-D636-5068-F310-8D1BCBB98DB5}"/>
              </a:ext>
            </a:extLst>
          </p:cNvPr>
          <p:cNvPicPr>
            <a:picLocks noChangeAspect="1"/>
          </p:cNvPicPr>
          <p:nvPr/>
        </p:nvPicPr>
        <p:blipFill>
          <a:blip r:embed="rId20"/>
          <a:stretch>
            <a:fillRect/>
          </a:stretch>
        </p:blipFill>
        <p:spPr>
          <a:xfrm>
            <a:off x="3035790" y="6495407"/>
            <a:ext cx="762006" cy="314327"/>
          </a:xfrm>
          <a:prstGeom prst="rect">
            <a:avLst/>
          </a:prstGeom>
        </p:spPr>
      </p:pic>
    </p:spTree>
    <p:extLst>
      <p:ext uri="{BB962C8B-B14F-4D97-AF65-F5344CB8AC3E}">
        <p14:creationId xmlns:p14="http://schemas.microsoft.com/office/powerpoint/2010/main" val="20032885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890B1-954F-8052-3A77-9B98816BE0A4}"/>
              </a:ext>
            </a:extLst>
          </p:cNvPr>
          <p:cNvSpPr>
            <a:spLocks noGrp="1"/>
          </p:cNvSpPr>
          <p:nvPr>
            <p:ph type="title"/>
          </p:nvPr>
        </p:nvSpPr>
        <p:spPr>
          <a:xfrm>
            <a:off x="665323" y="312952"/>
            <a:ext cx="9855040" cy="782201"/>
          </a:xfrm>
        </p:spPr>
        <p:txBody>
          <a:bodyPr/>
          <a:lstStyle/>
          <a:p>
            <a:r>
              <a:rPr lang="en-US">
                <a:solidFill>
                  <a:schemeClr val="accent6">
                    <a:lumMod val="75000"/>
                  </a:schemeClr>
                </a:solidFill>
              </a:rPr>
              <a:t>COMPACT – DAKAR-2 (Jan 25-27,2023)</a:t>
            </a:r>
          </a:p>
        </p:txBody>
      </p:sp>
      <p:sp>
        <p:nvSpPr>
          <p:cNvPr id="6" name="Content Placeholder 5">
            <a:extLst>
              <a:ext uri="{FF2B5EF4-FFF2-40B4-BE49-F238E27FC236}">
                <a16:creationId xmlns:a16="http://schemas.microsoft.com/office/drawing/2014/main" id="{2517318B-7FA6-3999-23AA-4A0C70E4948A}"/>
              </a:ext>
            </a:extLst>
          </p:cNvPr>
          <p:cNvSpPr>
            <a:spLocks noGrp="1"/>
          </p:cNvSpPr>
          <p:nvPr>
            <p:ph idx="1"/>
          </p:nvPr>
        </p:nvSpPr>
        <p:spPr>
          <a:xfrm>
            <a:off x="665323" y="3953362"/>
            <a:ext cx="11041124" cy="1680379"/>
          </a:xfrm>
        </p:spPr>
        <p:txBody>
          <a:bodyPr>
            <a:normAutofit lnSpcReduction="10000"/>
          </a:bodyPr>
          <a:lstStyle/>
          <a:p>
            <a:pPr marL="0" indent="0">
              <a:buNone/>
            </a:pPr>
            <a:r>
              <a:rPr lang="en-US"/>
              <a:t>WE the Heads of State and Government of 34 African countries…AGREE </a:t>
            </a:r>
          </a:p>
          <a:p>
            <a:pPr marL="0" indent="0">
              <a:buNone/>
            </a:pPr>
            <a:r>
              <a:rPr lang="en-US"/>
              <a:t>that it is time for Africa to feed itself and fully unlock its agriculture potential…</a:t>
            </a:r>
          </a:p>
        </p:txBody>
      </p:sp>
      <p:pic>
        <p:nvPicPr>
          <p:cNvPr id="7" name="Picture 6">
            <a:extLst>
              <a:ext uri="{FF2B5EF4-FFF2-40B4-BE49-F238E27FC236}">
                <a16:creationId xmlns:a16="http://schemas.microsoft.com/office/drawing/2014/main" id="{37C8C375-DAF8-F4AD-4190-9AF4B0B022AD}"/>
              </a:ext>
            </a:extLst>
          </p:cNvPr>
          <p:cNvPicPr>
            <a:picLocks noChangeAspect="1"/>
          </p:cNvPicPr>
          <p:nvPr/>
        </p:nvPicPr>
        <p:blipFill>
          <a:blip r:embed="rId2"/>
          <a:stretch>
            <a:fillRect/>
          </a:stretch>
        </p:blipFill>
        <p:spPr>
          <a:xfrm>
            <a:off x="1524293" y="1224259"/>
            <a:ext cx="7640179" cy="2541820"/>
          </a:xfrm>
          <a:prstGeom prst="rect">
            <a:avLst/>
          </a:prstGeom>
        </p:spPr>
      </p:pic>
    </p:spTree>
    <p:extLst>
      <p:ext uri="{BB962C8B-B14F-4D97-AF65-F5344CB8AC3E}">
        <p14:creationId xmlns:p14="http://schemas.microsoft.com/office/powerpoint/2010/main" val="12509205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DE6B4-0819-4946-A694-AAD04C789D05}"/>
              </a:ext>
            </a:extLst>
          </p:cNvPr>
          <p:cNvSpPr>
            <a:spLocks noGrp="1"/>
          </p:cNvSpPr>
          <p:nvPr>
            <p:ph type="title"/>
          </p:nvPr>
        </p:nvSpPr>
        <p:spPr>
          <a:xfrm>
            <a:off x="5660857" y="728975"/>
            <a:ext cx="6300470" cy="2852737"/>
          </a:xfrm>
        </p:spPr>
        <p:txBody>
          <a:bodyPr>
            <a:noAutofit/>
          </a:bodyPr>
          <a:lstStyle/>
          <a:p>
            <a:pPr algn="l">
              <a:lnSpc>
                <a:spcPct val="100000"/>
              </a:lnSpc>
            </a:pPr>
            <a:r>
              <a:rPr lang="en-US" err="1">
                <a:solidFill>
                  <a:schemeClr val="accent6">
                    <a:lumMod val="75000"/>
                  </a:schemeClr>
                </a:solidFill>
                <a:latin typeface="+mn-lt"/>
                <a:ea typeface="Calibri" panose="020F0502020204030204" pitchFamily="34" charset="0"/>
                <a:cs typeface="Times New Roman" panose="02020603050405020304" pitchFamily="18" charset="0"/>
              </a:rPr>
              <a:t>Africa </a:t>
            </a:r>
            <a:r>
              <a:rPr lang="en-US">
                <a:solidFill>
                  <a:schemeClr val="accent6">
                    <a:lumMod val="75000"/>
                  </a:schemeClr>
                </a:solidFill>
                <a:latin typeface="+mn-lt"/>
                <a:ea typeface="Calibri" panose="020F0502020204030204" pitchFamily="34" charset="0"/>
                <a:cs typeface="Times New Roman" panose="02020603050405020304" pitchFamily="18" charset="0"/>
              </a:rPr>
              <a:t>Fertilizer and Soil Health Summit</a:t>
            </a:r>
          </a:p>
        </p:txBody>
      </p:sp>
      <p:sp>
        <p:nvSpPr>
          <p:cNvPr id="3" name="Subtitle 2">
            <a:extLst>
              <a:ext uri="{FF2B5EF4-FFF2-40B4-BE49-F238E27FC236}">
                <a16:creationId xmlns:a16="http://schemas.microsoft.com/office/drawing/2014/main" id="{76B3DEB2-2216-46D4-9DF5-ED7FC7CDA8F4}"/>
              </a:ext>
            </a:extLst>
          </p:cNvPr>
          <p:cNvSpPr>
            <a:spLocks noGrp="1"/>
          </p:cNvSpPr>
          <p:nvPr>
            <p:ph type="body" idx="1"/>
          </p:nvPr>
        </p:nvSpPr>
        <p:spPr>
          <a:xfrm>
            <a:off x="5660857" y="4242932"/>
            <a:ext cx="5652185" cy="1026762"/>
          </a:xfrm>
        </p:spPr>
        <p:txBody>
          <a:bodyPr>
            <a:normAutofit/>
          </a:bodyPr>
          <a:lstStyle/>
          <a:p>
            <a:pPr algn="l"/>
            <a:r>
              <a:rPr lang="en-US" sz="3200" b="1"/>
              <a:t>Development of a 10-year action plan 2023-2033</a:t>
            </a:r>
          </a:p>
        </p:txBody>
      </p:sp>
      <p:pic>
        <p:nvPicPr>
          <p:cNvPr id="5" name="Picture 4">
            <a:extLst>
              <a:ext uri="{FF2B5EF4-FFF2-40B4-BE49-F238E27FC236}">
                <a16:creationId xmlns:a16="http://schemas.microsoft.com/office/drawing/2014/main" id="{17D5DF45-8F3C-B850-4ADF-2D941B5C40A1}"/>
              </a:ext>
            </a:extLst>
          </p:cNvPr>
          <p:cNvPicPr>
            <a:picLocks noChangeAspect="1"/>
          </p:cNvPicPr>
          <p:nvPr/>
        </p:nvPicPr>
        <p:blipFill>
          <a:blip r:embed="rId2"/>
          <a:stretch>
            <a:fillRect/>
          </a:stretch>
        </p:blipFill>
        <p:spPr>
          <a:xfrm>
            <a:off x="612808" y="353399"/>
            <a:ext cx="4696730" cy="615120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938280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F1FCF-0BA6-3E61-0708-695888474F0C}"/>
              </a:ext>
            </a:extLst>
          </p:cNvPr>
          <p:cNvSpPr>
            <a:spLocks noGrp="1"/>
          </p:cNvSpPr>
          <p:nvPr>
            <p:ph type="title"/>
          </p:nvPr>
        </p:nvSpPr>
        <p:spPr>
          <a:xfrm>
            <a:off x="1976788" y="178067"/>
            <a:ext cx="8068912" cy="474070"/>
          </a:xfrm>
        </p:spPr>
        <p:txBody>
          <a:bodyPr>
            <a:normAutofit fontScale="90000"/>
          </a:bodyPr>
          <a:lstStyle/>
          <a:p>
            <a:r>
              <a:rPr lang="en-US"/>
              <a:t>Four Major Areas of Intervention</a:t>
            </a:r>
          </a:p>
        </p:txBody>
      </p:sp>
      <p:sp>
        <p:nvSpPr>
          <p:cNvPr id="3" name="Content Placeholder 2">
            <a:extLst>
              <a:ext uri="{FF2B5EF4-FFF2-40B4-BE49-F238E27FC236}">
                <a16:creationId xmlns:a16="http://schemas.microsoft.com/office/drawing/2014/main" id="{D6312B88-D5A8-A5FF-A950-FF5E22FF9596}"/>
              </a:ext>
            </a:extLst>
          </p:cNvPr>
          <p:cNvSpPr>
            <a:spLocks noGrp="1"/>
          </p:cNvSpPr>
          <p:nvPr>
            <p:ph idx="1"/>
          </p:nvPr>
        </p:nvSpPr>
        <p:spPr>
          <a:xfrm>
            <a:off x="675038" y="955459"/>
            <a:ext cx="11154611" cy="5546674"/>
          </a:xfrm>
        </p:spPr>
        <p:txBody>
          <a:bodyPr>
            <a:normAutofit fontScale="85000" lnSpcReduction="10000"/>
          </a:bodyPr>
          <a:lstStyle/>
          <a:p>
            <a:pPr marL="0" indent="0">
              <a:buNone/>
            </a:pPr>
            <a:r>
              <a:rPr lang="en-US" sz="1900" b="1">
                <a:solidFill>
                  <a:srgbClr val="002060"/>
                </a:solidFill>
              </a:rPr>
              <a:t>Outcome 1: Improved policies, investments, financing and markets for fertilizer and soil health management</a:t>
            </a:r>
          </a:p>
          <a:p>
            <a:r>
              <a:rPr lang="en-US" sz="1800" b="0" i="0" u="none" strike="noStrike" baseline="0">
                <a:solidFill>
                  <a:srgbClr val="000000"/>
                </a:solidFill>
              </a:rPr>
              <a:t>1.1: Improving the </a:t>
            </a:r>
            <a:r>
              <a:rPr lang="en-US" sz="1800" b="1">
                <a:solidFill>
                  <a:srgbClr val="0070C0"/>
                </a:solidFill>
              </a:rPr>
              <a:t>policy </a:t>
            </a:r>
            <a:r>
              <a:rPr lang="en-US" sz="1800" b="0" i="0" u="none" strike="noStrike" baseline="0">
                <a:solidFill>
                  <a:srgbClr val="000000"/>
                </a:solidFill>
              </a:rPr>
              <a:t>environment for efficient fertilizer production and use and for sustainable land management</a:t>
            </a:r>
          </a:p>
          <a:p>
            <a:r>
              <a:rPr lang="en-US" sz="1800" b="0" i="0" u="none" strike="noStrike" baseline="0">
                <a:solidFill>
                  <a:srgbClr val="000000"/>
                </a:solidFill>
              </a:rPr>
              <a:t>1.2: Improved </a:t>
            </a:r>
            <a:r>
              <a:rPr lang="en-US" sz="1800" b="1">
                <a:solidFill>
                  <a:srgbClr val="0070C0"/>
                </a:solidFill>
              </a:rPr>
              <a:t>financing </a:t>
            </a:r>
            <a:r>
              <a:rPr lang="en-US" sz="1800" b="0" i="0" u="none" strike="noStrike" baseline="0">
                <a:solidFill>
                  <a:srgbClr val="000000"/>
                </a:solidFill>
              </a:rPr>
              <a:t>and </a:t>
            </a:r>
            <a:r>
              <a:rPr lang="en-US" sz="1800" b="1">
                <a:solidFill>
                  <a:srgbClr val="0070C0"/>
                </a:solidFill>
              </a:rPr>
              <a:t>investment </a:t>
            </a:r>
            <a:r>
              <a:rPr lang="en-US" sz="1800" b="0" i="0" u="none" strike="noStrike" baseline="0">
                <a:solidFill>
                  <a:srgbClr val="000000"/>
                </a:solidFill>
              </a:rPr>
              <a:t>opportunities</a:t>
            </a:r>
          </a:p>
          <a:p>
            <a:pPr marL="0" indent="0">
              <a:buNone/>
            </a:pPr>
            <a:endParaRPr lang="en-US" sz="100" b="1">
              <a:solidFill>
                <a:srgbClr val="002060"/>
              </a:solidFill>
            </a:endParaRPr>
          </a:p>
          <a:p>
            <a:pPr marL="0" indent="0">
              <a:buNone/>
            </a:pPr>
            <a:r>
              <a:rPr lang="en-US" sz="1900" b="1" err="1">
                <a:solidFill>
                  <a:srgbClr val="002060"/>
                </a:solidFill>
              </a:rPr>
              <a:t>Outcome </a:t>
            </a:r>
            <a:r>
              <a:rPr lang="en-US" sz="1900" b="1">
                <a:solidFill>
                  <a:srgbClr val="002060"/>
                </a:solidFill>
              </a:rPr>
              <a:t>2: Improved access to and affordability of organic and inorganic fertilizers</a:t>
            </a:r>
          </a:p>
          <a:p>
            <a:r>
              <a:rPr lang="en-US" sz="1800" b="0" i="0" u="none" strike="noStrike" baseline="0">
                <a:solidFill>
                  <a:srgbClr val="000000"/>
                </a:solidFill>
              </a:rPr>
              <a:t>2.1: Increase </a:t>
            </a:r>
            <a:r>
              <a:rPr lang="en-US" sz="1800" b="1">
                <a:solidFill>
                  <a:srgbClr val="0070C0"/>
                </a:solidFill>
              </a:rPr>
              <a:t>national production and distribution </a:t>
            </a:r>
            <a:r>
              <a:rPr lang="en-US" sz="1800" b="0" i="0" u="none" strike="noStrike" baseline="0">
                <a:solidFill>
                  <a:srgbClr val="000000"/>
                </a:solidFill>
              </a:rPr>
              <a:t>and strengthen research on organic and inorganic fertilizers</a:t>
            </a:r>
          </a:p>
          <a:p>
            <a:r>
              <a:rPr lang="en-US" sz="1800" b="0" i="0" u="none" strike="noStrike" baseline="0">
                <a:solidFill>
                  <a:srgbClr val="000000"/>
                </a:solidFill>
              </a:rPr>
              <a:t>2.2: Improving </a:t>
            </a:r>
            <a:r>
              <a:rPr lang="en-US" sz="1800" b="1">
                <a:solidFill>
                  <a:srgbClr val="0070C0"/>
                </a:solidFill>
              </a:rPr>
              <a:t>intra-regional fertilizer </a:t>
            </a:r>
            <a:r>
              <a:rPr lang="en-US" sz="1800" b="0" i="0" u="none" strike="noStrike" baseline="0">
                <a:solidFill>
                  <a:srgbClr val="000000"/>
                </a:solidFill>
              </a:rPr>
              <a:t>trade</a:t>
            </a:r>
          </a:p>
          <a:p>
            <a:pPr marL="0" indent="0">
              <a:buNone/>
            </a:pPr>
            <a:endParaRPr lang="en-US" sz="100" b="1">
              <a:solidFill>
                <a:srgbClr val="002060"/>
              </a:solidFill>
            </a:endParaRPr>
          </a:p>
          <a:p>
            <a:pPr marL="0" indent="0">
              <a:buNone/>
            </a:pPr>
            <a:r>
              <a:rPr lang="en-US" sz="1900" b="1" err="1">
                <a:solidFill>
                  <a:srgbClr val="002060"/>
                </a:solidFill>
              </a:rPr>
              <a:t>Outcome </a:t>
            </a:r>
            <a:r>
              <a:rPr lang="en-US" sz="1900" b="1">
                <a:solidFill>
                  <a:srgbClr val="002060"/>
                </a:solidFill>
              </a:rPr>
              <a:t>3: Increased efficiency, resilience and sustainable use of inorganic and organic fertilizers and soil health and sustainable soil management interventions</a:t>
            </a:r>
          </a:p>
          <a:p>
            <a:r>
              <a:rPr lang="en-US" sz="1800" b="0" i="0" u="none" strike="noStrike" baseline="0">
                <a:solidFill>
                  <a:srgbClr val="000000"/>
                </a:solidFill>
              </a:rPr>
              <a:t>3.1: Development of </a:t>
            </a:r>
            <a:r>
              <a:rPr lang="en-US" sz="1800" b="1">
                <a:solidFill>
                  <a:srgbClr val="0070C0"/>
                </a:solidFill>
              </a:rPr>
              <a:t>recommendations </a:t>
            </a:r>
            <a:r>
              <a:rPr lang="en-US" sz="1800" b="0" i="0" u="none" strike="noStrike" baseline="0">
                <a:solidFill>
                  <a:srgbClr val="000000"/>
                </a:solidFill>
              </a:rPr>
              <a:t>targeted to specific crops, soils and climatic conditions</a:t>
            </a:r>
          </a:p>
          <a:p>
            <a:r>
              <a:rPr lang="en-US" sz="1800" b="0" i="0" u="none" strike="noStrike" baseline="0">
                <a:solidFill>
                  <a:srgbClr val="000000"/>
                </a:solidFill>
              </a:rPr>
              <a:t>3.2: The </a:t>
            </a:r>
            <a:r>
              <a:rPr lang="en-US" sz="1800" b="1" i="0" u="none" strike="noStrike" baseline="0">
                <a:solidFill>
                  <a:srgbClr val="0070C0"/>
                </a:solidFill>
              </a:rPr>
              <a:t>efficiency of </a:t>
            </a:r>
            <a:r>
              <a:rPr lang="en-US" sz="1800" b="0" i="0" u="none" strike="noStrike" baseline="0">
                <a:solidFill>
                  <a:srgbClr val="000000"/>
                </a:solidFill>
              </a:rPr>
              <a:t>agronomic fertilizer use is increased to optimal levels</a:t>
            </a:r>
          </a:p>
          <a:p>
            <a:r>
              <a:rPr lang="en-US" sz="1800" b="0" i="0" u="none" strike="noStrike" baseline="0">
                <a:solidFill>
                  <a:srgbClr val="000000"/>
                </a:solidFill>
              </a:rPr>
              <a:t>3.3: Creation and accessibility of a </a:t>
            </a:r>
            <a:r>
              <a:rPr lang="en-US" sz="1800" b="1">
                <a:solidFill>
                  <a:srgbClr val="0070C0"/>
                </a:solidFill>
              </a:rPr>
              <a:t>digital soil database. </a:t>
            </a:r>
            <a:r>
              <a:rPr lang="en-US" sz="1800" b="0" i="0" u="none" strike="noStrike" baseline="0">
                <a:solidFill>
                  <a:srgbClr val="000000"/>
                </a:solidFill>
              </a:rPr>
              <a:t>	</a:t>
            </a:r>
          </a:p>
          <a:p>
            <a:pPr marL="0" indent="0">
              <a:buNone/>
            </a:pPr>
            <a:endParaRPr lang="en-US" sz="100" b="1">
              <a:solidFill>
                <a:srgbClr val="002060"/>
              </a:solidFill>
            </a:endParaRPr>
          </a:p>
          <a:p>
            <a:pPr marL="0" indent="0">
              <a:buNone/>
            </a:pPr>
            <a:r>
              <a:rPr lang="en-US" sz="1900" b="1" err="1">
                <a:solidFill>
                  <a:srgbClr val="002060"/>
                </a:solidFill>
              </a:rPr>
              <a:t>Outcome </a:t>
            </a:r>
            <a:r>
              <a:rPr lang="en-US" sz="1900" b="1">
                <a:solidFill>
                  <a:srgbClr val="002060"/>
                </a:solidFill>
              </a:rPr>
              <a:t>4: Institutional and human capacity for sustainable fertilizer and soil health management is strengthened</a:t>
            </a:r>
          </a:p>
          <a:p>
            <a:r>
              <a:rPr lang="en-US" sz="1800" b="0" i="0" u="none" strike="noStrike" baseline="0">
                <a:solidFill>
                  <a:srgbClr val="000000"/>
                </a:solidFill>
              </a:rPr>
              <a:t>4.1: Development and promotion of locally relevant fertilizer and soil health </a:t>
            </a:r>
            <a:r>
              <a:rPr lang="en-US" sz="1800" b="1">
                <a:solidFill>
                  <a:srgbClr val="0070C0"/>
                </a:solidFill>
              </a:rPr>
              <a:t>technologies</a:t>
            </a:r>
            <a:r>
              <a:rPr lang="en-US" sz="1800" b="0" i="0" u="none" strike="noStrike" baseline="0">
                <a:solidFill>
                  <a:srgbClr val="000000"/>
                </a:solidFill>
              </a:rPr>
              <a:t> 	</a:t>
            </a:r>
          </a:p>
          <a:p>
            <a:r>
              <a:rPr lang="en-US" sz="1800" b="0" i="0" u="none" strike="noStrike" baseline="0">
                <a:solidFill>
                  <a:srgbClr val="000000"/>
                </a:solidFill>
              </a:rPr>
              <a:t>4.2: Soil </a:t>
            </a:r>
            <a:r>
              <a:rPr lang="en-US" sz="1800" b="1">
                <a:solidFill>
                  <a:srgbClr val="0070C0"/>
                </a:solidFill>
              </a:rPr>
              <a:t>testing services </a:t>
            </a:r>
            <a:r>
              <a:rPr lang="en-US" sz="1800" b="0" i="0" u="none" strike="noStrike" baseline="0">
                <a:solidFill>
                  <a:srgbClr val="000000"/>
                </a:solidFill>
              </a:rPr>
              <a:t>available and affordable to a large number of smallholder farmers</a:t>
            </a:r>
          </a:p>
          <a:p>
            <a:r>
              <a:rPr lang="en-US" sz="1800" b="0" i="0" u="none" strike="noStrike" baseline="0">
                <a:solidFill>
                  <a:srgbClr val="000000"/>
                </a:solidFill>
              </a:rPr>
              <a:t>4.3: Establish regional </a:t>
            </a:r>
            <a:r>
              <a:rPr lang="en-US" sz="1800" b="1">
                <a:solidFill>
                  <a:srgbClr val="0070C0"/>
                </a:solidFill>
              </a:rPr>
              <a:t>knowledge </a:t>
            </a:r>
            <a:r>
              <a:rPr lang="en-US" sz="1800" b="0" i="0" u="none" strike="noStrike" baseline="0">
                <a:solidFill>
                  <a:srgbClr val="000000"/>
                </a:solidFill>
              </a:rPr>
              <a:t>exchange </a:t>
            </a:r>
            <a:r>
              <a:rPr lang="en-US" sz="1800">
                <a:solidFill>
                  <a:srgbClr val="000000"/>
                </a:solidFill>
              </a:rPr>
              <a:t>networks</a:t>
            </a:r>
          </a:p>
          <a:p>
            <a:r>
              <a:rPr lang="en-US" sz="1800" b="0" i="0" u="none" strike="noStrike" baseline="0">
                <a:solidFill>
                  <a:srgbClr val="000000"/>
                </a:solidFill>
              </a:rPr>
              <a:t>4.4: Improved </a:t>
            </a:r>
            <a:r>
              <a:rPr lang="en-US" sz="1800" b="1">
                <a:solidFill>
                  <a:srgbClr val="0070C0"/>
                </a:solidFill>
              </a:rPr>
              <a:t>delivery </a:t>
            </a:r>
            <a:r>
              <a:rPr lang="en-US" sz="1800" b="0" i="0" u="none" strike="noStrike" baseline="0">
                <a:solidFill>
                  <a:srgbClr val="000000"/>
                </a:solidFill>
              </a:rPr>
              <a:t>systems for </a:t>
            </a:r>
            <a:r>
              <a:rPr lang="en-US" sz="1800" b="1" err="1">
                <a:solidFill>
                  <a:srgbClr val="0070C0"/>
                </a:solidFill>
              </a:rPr>
              <a:t>last-mile </a:t>
            </a:r>
            <a:r>
              <a:rPr lang="en-US" sz="1800" b="0" i="0" u="none" strike="noStrike" baseline="0">
                <a:solidFill>
                  <a:srgbClr val="000000"/>
                </a:solidFill>
              </a:rPr>
              <a:t>soil health solutions</a:t>
            </a:r>
            <a:endParaRPr lang="en-US" sz="1800" b="1">
              <a:solidFill>
                <a:srgbClr val="0070C0"/>
              </a:solidFill>
            </a:endParaRPr>
          </a:p>
        </p:txBody>
      </p:sp>
    </p:spTree>
    <p:extLst>
      <p:ext uri="{BB962C8B-B14F-4D97-AF65-F5344CB8AC3E}">
        <p14:creationId xmlns:p14="http://schemas.microsoft.com/office/powerpoint/2010/main" val="2310232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5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fade">
                                      <p:cBhvr>
                                        <p:cTn id="42" dur="500"/>
                                        <p:tgtEl>
                                          <p:spTgt spid="3">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fade">
                                      <p:cBhvr>
                                        <p:cTn id="47" dur="500"/>
                                        <p:tgtEl>
                                          <p:spTgt spid="3">
                                            <p:txEl>
                                              <p:pRg st="10" end="1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11" end="11"/>
                                            </p:txEl>
                                          </p:spTgt>
                                        </p:tgtEl>
                                        <p:attrNameLst>
                                          <p:attrName>style.visibility</p:attrName>
                                        </p:attrNameLst>
                                      </p:cBhvr>
                                      <p:to>
                                        <p:strVal val="visible"/>
                                      </p:to>
                                    </p:set>
                                    <p:animEffect transition="in" filter="fade">
                                      <p:cBhvr>
                                        <p:cTn id="52" dur="500"/>
                                        <p:tgtEl>
                                          <p:spTgt spid="3">
                                            <p:txEl>
                                              <p:pRg st="11" end="1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3" end="13"/>
                                            </p:txEl>
                                          </p:spTgt>
                                        </p:tgtEl>
                                        <p:attrNameLst>
                                          <p:attrName>style.visibility</p:attrName>
                                        </p:attrNameLst>
                                      </p:cBhvr>
                                      <p:to>
                                        <p:strVal val="visible"/>
                                      </p:to>
                                    </p:set>
                                    <p:animEffect transition="in" filter="fade">
                                      <p:cBhvr>
                                        <p:cTn id="57" dur="500"/>
                                        <p:tgtEl>
                                          <p:spTgt spid="3">
                                            <p:txEl>
                                              <p:pRg st="13" end="13"/>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
                                            <p:txEl>
                                              <p:pRg st="14" end="14"/>
                                            </p:txEl>
                                          </p:spTgt>
                                        </p:tgtEl>
                                        <p:attrNameLst>
                                          <p:attrName>style.visibility</p:attrName>
                                        </p:attrNameLst>
                                      </p:cBhvr>
                                      <p:to>
                                        <p:strVal val="visible"/>
                                      </p:to>
                                    </p:set>
                                    <p:animEffect transition="in" filter="fade">
                                      <p:cBhvr>
                                        <p:cTn id="62" dur="500"/>
                                        <p:tgtEl>
                                          <p:spTgt spid="3">
                                            <p:txEl>
                                              <p:pRg st="14" end="14"/>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
                                            <p:txEl>
                                              <p:pRg st="15" end="15"/>
                                            </p:txEl>
                                          </p:spTgt>
                                        </p:tgtEl>
                                        <p:attrNameLst>
                                          <p:attrName>style.visibility</p:attrName>
                                        </p:attrNameLst>
                                      </p:cBhvr>
                                      <p:to>
                                        <p:strVal val="visible"/>
                                      </p:to>
                                    </p:set>
                                    <p:animEffect transition="in" filter="fade">
                                      <p:cBhvr>
                                        <p:cTn id="67" dur="500"/>
                                        <p:tgtEl>
                                          <p:spTgt spid="3">
                                            <p:txEl>
                                              <p:pRg st="15" end="15"/>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3">
                                            <p:txEl>
                                              <p:pRg st="16" end="16"/>
                                            </p:txEl>
                                          </p:spTgt>
                                        </p:tgtEl>
                                        <p:attrNameLst>
                                          <p:attrName>style.visibility</p:attrName>
                                        </p:attrNameLst>
                                      </p:cBhvr>
                                      <p:to>
                                        <p:strVal val="visible"/>
                                      </p:to>
                                    </p:set>
                                    <p:animEffect transition="in" filter="fade">
                                      <p:cBhvr>
                                        <p:cTn id="72" dur="500"/>
                                        <p:tgtEl>
                                          <p:spTgt spid="3">
                                            <p:txEl>
                                              <p:pRg st="16" end="16"/>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3">
                                            <p:txEl>
                                              <p:pRg st="17" end="17"/>
                                            </p:txEl>
                                          </p:spTgt>
                                        </p:tgtEl>
                                        <p:attrNameLst>
                                          <p:attrName>style.visibility</p:attrName>
                                        </p:attrNameLst>
                                      </p:cBhvr>
                                      <p:to>
                                        <p:strVal val="visible"/>
                                      </p:to>
                                    </p:set>
                                    <p:animEffect transition="in" filter="fade">
                                      <p:cBhvr>
                                        <p:cTn id="77" dur="500"/>
                                        <p:tgtEl>
                                          <p:spTgt spid="3">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Speech Bubble: Rectangle with Corners Rounded 42">
            <a:extLst>
              <a:ext uri="{FF2B5EF4-FFF2-40B4-BE49-F238E27FC236}">
                <a16:creationId xmlns:a16="http://schemas.microsoft.com/office/drawing/2014/main" id="{AD8B7C9B-D991-2FFD-9EEB-8C60CF511B7A}"/>
              </a:ext>
            </a:extLst>
          </p:cNvPr>
          <p:cNvSpPr/>
          <p:nvPr/>
        </p:nvSpPr>
        <p:spPr>
          <a:xfrm>
            <a:off x="1480452" y="202313"/>
            <a:ext cx="3039816" cy="833964"/>
          </a:xfrm>
          <a:prstGeom prst="wedgeRoundRectCallout">
            <a:avLst>
              <a:gd name="adj1" fmla="val 33858"/>
              <a:gd name="adj2" fmla="val 178619"/>
              <a:gd name="adj3" fmla="val 16667"/>
            </a:avLst>
          </a:prstGeom>
          <a:solidFill>
            <a:schemeClr val="bg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KE"/>
          </a:p>
        </p:txBody>
      </p:sp>
      <p:sp>
        <p:nvSpPr>
          <p:cNvPr id="52" name="Freeform 18">
            <a:extLst>
              <a:ext uri="{FF2B5EF4-FFF2-40B4-BE49-F238E27FC236}">
                <a16:creationId xmlns:a16="http://schemas.microsoft.com/office/drawing/2014/main" id="{DEE4FF4E-80E9-B1D8-9814-15E161A2B6ED}"/>
              </a:ext>
            </a:extLst>
          </p:cNvPr>
          <p:cNvSpPr>
            <a:spLocks/>
          </p:cNvSpPr>
          <p:nvPr/>
        </p:nvSpPr>
        <p:spPr bwMode="auto">
          <a:xfrm>
            <a:off x="6851547" y="1439675"/>
            <a:ext cx="2757548" cy="2154499"/>
          </a:xfrm>
          <a:custGeom>
            <a:avLst/>
            <a:gdLst>
              <a:gd name="T0" fmla="*/ 10658 w 4119846"/>
              <a:gd name="T1" fmla="*/ 3012035 h 2838634"/>
              <a:gd name="T2" fmla="*/ 210380 w 4119846"/>
              <a:gd name="T3" fmla="*/ 1657022 h 2838634"/>
              <a:gd name="T4" fmla="*/ 1442046 w 4119846"/>
              <a:gd name="T5" fmla="*/ 636578 h 2838634"/>
              <a:gd name="T6" fmla="*/ 4171679 w 4119846"/>
              <a:gd name="T7" fmla="*/ 101265 h 2838634"/>
              <a:gd name="T8" fmla="*/ 8698866 w 4119846"/>
              <a:gd name="T9" fmla="*/ 895 h 28386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19846" h="2838634">
                <a:moveTo>
                  <a:pt x="5046" y="2838634"/>
                </a:moveTo>
                <a:cubicBezTo>
                  <a:pt x="-4151" y="2386689"/>
                  <a:pt x="-13347" y="1934744"/>
                  <a:pt x="99639" y="1561627"/>
                </a:cubicBezTo>
                <a:cubicBezTo>
                  <a:pt x="212625" y="1188510"/>
                  <a:pt x="370280" y="844296"/>
                  <a:pt x="682963" y="599931"/>
                </a:cubicBezTo>
                <a:cubicBezTo>
                  <a:pt x="995646" y="355566"/>
                  <a:pt x="1402922" y="195282"/>
                  <a:pt x="1975736" y="95434"/>
                </a:cubicBezTo>
                <a:cubicBezTo>
                  <a:pt x="2548550" y="-4414"/>
                  <a:pt x="3334198" y="-1787"/>
                  <a:pt x="4119846" y="841"/>
                </a:cubicBezTo>
              </a:path>
            </a:pathLst>
          </a:custGeom>
          <a:noFill/>
          <a:ln w="38100" cap="flat" cmpd="sng" algn="ctr">
            <a:solidFill>
              <a:schemeClr val="accent4">
                <a:lumMod val="75000"/>
              </a:schemeClr>
            </a:solidFill>
            <a:prstDash val="solid"/>
            <a:round/>
            <a:headEnd type="none" w="med" len="me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Oval 8">
            <a:extLst>
              <a:ext uri="{FF2B5EF4-FFF2-40B4-BE49-F238E27FC236}">
                <a16:creationId xmlns:a16="http://schemas.microsoft.com/office/drawing/2014/main" id="{15638257-152C-2D2A-22B2-5942F0FC2C4C}"/>
              </a:ext>
            </a:extLst>
          </p:cNvPr>
          <p:cNvSpPr>
            <a:spLocks noChangeArrowheads="1"/>
          </p:cNvSpPr>
          <p:nvPr/>
        </p:nvSpPr>
        <p:spPr bwMode="auto">
          <a:xfrm>
            <a:off x="2442915" y="4845514"/>
            <a:ext cx="990600" cy="990600"/>
          </a:xfrm>
          <a:prstGeom prst="ellipse">
            <a:avLst/>
          </a:prstGeom>
          <a:solidFill>
            <a:srgbClr val="FF0000"/>
          </a:solidFill>
          <a:ln w="28575" algn="ctr">
            <a:solidFill>
              <a:schemeClr val="tx1"/>
            </a:solidFill>
            <a:round/>
            <a:headEnd/>
            <a:tailEnd/>
          </a:ln>
        </p:spPr>
        <p:txBody>
          <a:bodyPr/>
          <a:lstStyle/>
          <a:p>
            <a:pPr algn="ctr"/>
            <a:endParaRPr lang="en-US" b="1"/>
          </a:p>
        </p:txBody>
      </p:sp>
      <p:cxnSp>
        <p:nvCxnSpPr>
          <p:cNvPr id="3" name="Straight Arrow Connector 2">
            <a:extLst>
              <a:ext uri="{FF2B5EF4-FFF2-40B4-BE49-F238E27FC236}">
                <a16:creationId xmlns:a16="http://schemas.microsoft.com/office/drawing/2014/main" id="{A1FEB6FE-DFAB-47C5-51E0-18948F1BAF0F}"/>
              </a:ext>
            </a:extLst>
          </p:cNvPr>
          <p:cNvCxnSpPr>
            <a:cxnSpLocks noChangeShapeType="1"/>
          </p:cNvCxnSpPr>
          <p:nvPr/>
        </p:nvCxnSpPr>
        <p:spPr bwMode="auto">
          <a:xfrm flipH="1" flipV="1">
            <a:off x="2339529" y="1017864"/>
            <a:ext cx="104" cy="5282259"/>
          </a:xfrm>
          <a:prstGeom prst="straightConnector1">
            <a:avLst/>
          </a:prstGeom>
          <a:noFill/>
          <a:ln w="5715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 name="Straight Arrow Connector 3">
            <a:extLst>
              <a:ext uri="{FF2B5EF4-FFF2-40B4-BE49-F238E27FC236}">
                <a16:creationId xmlns:a16="http://schemas.microsoft.com/office/drawing/2014/main" id="{99F0903E-E9FC-C880-081B-E82494E3EE5E}"/>
              </a:ext>
            </a:extLst>
          </p:cNvPr>
          <p:cNvCxnSpPr>
            <a:cxnSpLocks noChangeShapeType="1"/>
          </p:cNvCxnSpPr>
          <p:nvPr/>
        </p:nvCxnSpPr>
        <p:spPr bwMode="auto">
          <a:xfrm>
            <a:off x="2339633" y="6300123"/>
            <a:ext cx="8514021" cy="0"/>
          </a:xfrm>
          <a:prstGeom prst="straightConnector1">
            <a:avLst/>
          </a:prstGeom>
          <a:noFill/>
          <a:ln w="5715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TextBox 6">
            <a:extLst>
              <a:ext uri="{FF2B5EF4-FFF2-40B4-BE49-F238E27FC236}">
                <a16:creationId xmlns:a16="http://schemas.microsoft.com/office/drawing/2014/main" id="{C34B2503-029D-53AD-2F31-EB2C35D60DD3}"/>
              </a:ext>
            </a:extLst>
          </p:cNvPr>
          <p:cNvSpPr txBox="1">
            <a:spLocks noChangeArrowheads="1"/>
          </p:cNvSpPr>
          <p:nvPr/>
        </p:nvSpPr>
        <p:spPr bwMode="auto">
          <a:xfrm rot="16200000">
            <a:off x="870362" y="3087284"/>
            <a:ext cx="212910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4000" b="1">
                <a:solidFill>
                  <a:schemeClr val="tx1"/>
                </a:solidFill>
                <a:latin typeface="Garamond" pitchFamily="18" charset="0"/>
              </a:defRPr>
            </a:lvl1pPr>
            <a:lvl2pPr marL="742950" indent="-285750" eaLnBrk="0" hangingPunct="0">
              <a:defRPr sz="4000" b="1">
                <a:solidFill>
                  <a:schemeClr val="tx1"/>
                </a:solidFill>
                <a:latin typeface="Garamond" pitchFamily="18" charset="0"/>
              </a:defRPr>
            </a:lvl2pPr>
            <a:lvl3pPr marL="1143000" indent="-228600" eaLnBrk="0" hangingPunct="0">
              <a:defRPr sz="4000" b="1">
                <a:solidFill>
                  <a:schemeClr val="tx1"/>
                </a:solidFill>
                <a:latin typeface="Garamond" pitchFamily="18" charset="0"/>
              </a:defRPr>
            </a:lvl3pPr>
            <a:lvl4pPr marL="1600200" indent="-228600" eaLnBrk="0" hangingPunct="0">
              <a:defRPr sz="4000" b="1">
                <a:solidFill>
                  <a:schemeClr val="tx1"/>
                </a:solidFill>
                <a:latin typeface="Garamond" pitchFamily="18" charset="0"/>
              </a:defRPr>
            </a:lvl4pPr>
            <a:lvl5pPr marL="2057400" indent="-228600" eaLnBrk="0" hangingPunct="0">
              <a:defRPr sz="4000" b="1">
                <a:solidFill>
                  <a:schemeClr val="tx1"/>
                </a:solidFill>
                <a:latin typeface="Garamond" pitchFamily="18" charset="0"/>
              </a:defRPr>
            </a:lvl5pPr>
            <a:lvl6pPr marL="2514600" indent="-228600" algn="ctr" eaLnBrk="0" fontAlgn="base" hangingPunct="0">
              <a:spcBef>
                <a:spcPct val="0"/>
              </a:spcBef>
              <a:spcAft>
                <a:spcPct val="0"/>
              </a:spcAft>
              <a:defRPr sz="4000" b="1">
                <a:solidFill>
                  <a:schemeClr val="tx1"/>
                </a:solidFill>
                <a:latin typeface="Garamond" pitchFamily="18" charset="0"/>
              </a:defRPr>
            </a:lvl6pPr>
            <a:lvl7pPr marL="2971800" indent="-228600" algn="ctr" eaLnBrk="0" fontAlgn="base" hangingPunct="0">
              <a:spcBef>
                <a:spcPct val="0"/>
              </a:spcBef>
              <a:spcAft>
                <a:spcPct val="0"/>
              </a:spcAft>
              <a:defRPr sz="4000" b="1">
                <a:solidFill>
                  <a:schemeClr val="tx1"/>
                </a:solidFill>
                <a:latin typeface="Garamond" pitchFamily="18" charset="0"/>
              </a:defRPr>
            </a:lvl7pPr>
            <a:lvl8pPr marL="3429000" indent="-228600" algn="ctr" eaLnBrk="0" fontAlgn="base" hangingPunct="0">
              <a:spcBef>
                <a:spcPct val="0"/>
              </a:spcBef>
              <a:spcAft>
                <a:spcPct val="0"/>
              </a:spcAft>
              <a:defRPr sz="4000" b="1">
                <a:solidFill>
                  <a:schemeClr val="tx1"/>
                </a:solidFill>
                <a:latin typeface="Garamond" pitchFamily="18" charset="0"/>
              </a:defRPr>
            </a:lvl8pPr>
            <a:lvl9pPr marL="3886200" indent="-228600" algn="ctr" eaLnBrk="0" fontAlgn="base" hangingPunct="0">
              <a:spcBef>
                <a:spcPct val="0"/>
              </a:spcBef>
              <a:spcAft>
                <a:spcPct val="0"/>
              </a:spcAft>
              <a:defRPr sz="4000" b="1">
                <a:solidFill>
                  <a:schemeClr val="tx1"/>
                </a:solidFill>
                <a:latin typeface="Garamond" pitchFamily="18" charset="0"/>
              </a:defRPr>
            </a:lvl9pPr>
          </a:lstStyle>
          <a:p>
            <a:pPr eaLnBrk="1" hangingPunct="1"/>
            <a:r>
              <a:rPr lang="en-US" sz="3200">
                <a:latin typeface="Arial Narrow" pitchFamily="34" charset="0"/>
              </a:rPr>
              <a:t>Productivity</a:t>
            </a:r>
          </a:p>
        </p:txBody>
      </p:sp>
      <p:sp>
        <p:nvSpPr>
          <p:cNvPr id="6" name="Oval 9">
            <a:extLst>
              <a:ext uri="{FF2B5EF4-FFF2-40B4-BE49-F238E27FC236}">
                <a16:creationId xmlns:a16="http://schemas.microsoft.com/office/drawing/2014/main" id="{FCBB1B9A-9BE9-BC4D-A275-D0A8255ADFBB}"/>
              </a:ext>
            </a:extLst>
          </p:cNvPr>
          <p:cNvSpPr>
            <a:spLocks noChangeArrowheads="1"/>
          </p:cNvSpPr>
          <p:nvPr/>
        </p:nvSpPr>
        <p:spPr bwMode="auto">
          <a:xfrm>
            <a:off x="9626492" y="1041659"/>
            <a:ext cx="990600" cy="990600"/>
          </a:xfrm>
          <a:prstGeom prst="ellipse">
            <a:avLst/>
          </a:prstGeom>
          <a:solidFill>
            <a:srgbClr val="00FF00"/>
          </a:solidFill>
          <a:ln w="28575" algn="ctr">
            <a:solidFill>
              <a:schemeClr val="tx1"/>
            </a:solidFill>
            <a:round/>
            <a:headEnd/>
            <a:tailEnd/>
          </a:ln>
        </p:spPr>
        <p:txBody>
          <a:bodyPr/>
          <a:lstStyle/>
          <a:p>
            <a:endParaRPr lang="en-US"/>
          </a:p>
        </p:txBody>
      </p:sp>
      <p:sp>
        <p:nvSpPr>
          <p:cNvPr id="8" name="Freeform 18">
            <a:extLst>
              <a:ext uri="{FF2B5EF4-FFF2-40B4-BE49-F238E27FC236}">
                <a16:creationId xmlns:a16="http://schemas.microsoft.com/office/drawing/2014/main" id="{ED719F80-B79D-9253-088E-D135B55682F5}"/>
              </a:ext>
            </a:extLst>
          </p:cNvPr>
          <p:cNvSpPr>
            <a:spLocks/>
          </p:cNvSpPr>
          <p:nvPr/>
        </p:nvSpPr>
        <p:spPr bwMode="auto">
          <a:xfrm>
            <a:off x="2954514" y="1420567"/>
            <a:ext cx="6661032" cy="3410090"/>
          </a:xfrm>
          <a:custGeom>
            <a:avLst/>
            <a:gdLst>
              <a:gd name="T0" fmla="*/ 5046 w 4119846"/>
              <a:gd name="T1" fmla="*/ 2838266 h 2838634"/>
              <a:gd name="T2" fmla="*/ 99625 w 4119846"/>
              <a:gd name="T3" fmla="*/ 1561425 h 2838634"/>
              <a:gd name="T4" fmla="*/ 682869 w 4119846"/>
              <a:gd name="T5" fmla="*/ 599853 h 2838634"/>
              <a:gd name="T6" fmla="*/ 1975464 w 4119846"/>
              <a:gd name="T7" fmla="*/ 95422 h 2838634"/>
              <a:gd name="T8" fmla="*/ 4119278 w 4119846"/>
              <a:gd name="T9" fmla="*/ 841 h 28386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19846" h="2838634">
                <a:moveTo>
                  <a:pt x="5046" y="2838634"/>
                </a:moveTo>
                <a:cubicBezTo>
                  <a:pt x="-4151" y="2386689"/>
                  <a:pt x="-13347" y="1934744"/>
                  <a:pt x="99639" y="1561627"/>
                </a:cubicBezTo>
                <a:cubicBezTo>
                  <a:pt x="212625" y="1188510"/>
                  <a:pt x="370280" y="844296"/>
                  <a:pt x="682963" y="599931"/>
                </a:cubicBezTo>
                <a:cubicBezTo>
                  <a:pt x="995646" y="355566"/>
                  <a:pt x="1402922" y="195282"/>
                  <a:pt x="1975736" y="95434"/>
                </a:cubicBezTo>
                <a:cubicBezTo>
                  <a:pt x="2548550" y="-4414"/>
                  <a:pt x="3334198" y="-1787"/>
                  <a:pt x="4119846" y="841"/>
                </a:cubicBezTo>
              </a:path>
            </a:pathLst>
          </a:custGeom>
          <a:noFill/>
          <a:ln w="76200" cap="flat" cmpd="sng" algn="ctr">
            <a:solidFill>
              <a:schemeClr val="tx1"/>
            </a:solidFill>
            <a:prstDash val="solid"/>
            <a:round/>
            <a:headEnd type="none" w="med" len="me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Freeform 19">
            <a:extLst>
              <a:ext uri="{FF2B5EF4-FFF2-40B4-BE49-F238E27FC236}">
                <a16:creationId xmlns:a16="http://schemas.microsoft.com/office/drawing/2014/main" id="{12F7C022-7ABD-6EA3-8FAD-E3F3F7AD1A4E}"/>
              </a:ext>
            </a:extLst>
          </p:cNvPr>
          <p:cNvSpPr>
            <a:spLocks/>
          </p:cNvSpPr>
          <p:nvPr/>
        </p:nvSpPr>
        <p:spPr bwMode="auto">
          <a:xfrm rot="16200000" flipV="1">
            <a:off x="5107328" y="312951"/>
            <a:ext cx="3390213" cy="6749662"/>
          </a:xfrm>
          <a:custGeom>
            <a:avLst/>
            <a:gdLst>
              <a:gd name="T0" fmla="*/ 1810 w 4119846"/>
              <a:gd name="T1" fmla="*/ 9135541 h 2838634"/>
              <a:gd name="T2" fmla="*/ 35741 w 4119846"/>
              <a:gd name="T3" fmla="*/ 5025765 h 2838634"/>
              <a:gd name="T4" fmla="*/ 244980 w 4119846"/>
              <a:gd name="T5" fmla="*/ 1930751 h 2838634"/>
              <a:gd name="T6" fmla="*/ 708700 w 4119846"/>
              <a:gd name="T7" fmla="*/ 307134 h 2838634"/>
              <a:gd name="T8" fmla="*/ 1477794 w 4119846"/>
              <a:gd name="T9" fmla="*/ 2708 h 28386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19846" h="2838634">
                <a:moveTo>
                  <a:pt x="5046" y="2838634"/>
                </a:moveTo>
                <a:cubicBezTo>
                  <a:pt x="-4151" y="2386689"/>
                  <a:pt x="-13347" y="1934744"/>
                  <a:pt x="99639" y="1561627"/>
                </a:cubicBezTo>
                <a:cubicBezTo>
                  <a:pt x="212625" y="1188510"/>
                  <a:pt x="370280" y="844296"/>
                  <a:pt x="682963" y="599931"/>
                </a:cubicBezTo>
                <a:cubicBezTo>
                  <a:pt x="995646" y="355566"/>
                  <a:pt x="1402922" y="195282"/>
                  <a:pt x="1975736" y="95434"/>
                </a:cubicBezTo>
                <a:cubicBezTo>
                  <a:pt x="2548550" y="-4414"/>
                  <a:pt x="3334198" y="-1787"/>
                  <a:pt x="4119846" y="841"/>
                </a:cubicBezTo>
              </a:path>
            </a:pathLst>
          </a:custGeom>
          <a:noFill/>
          <a:ln w="76200" cap="flat" cmpd="sng" algn="ctr">
            <a:solidFill>
              <a:schemeClr val="tx1"/>
            </a:solidFill>
            <a:prstDash val="solid"/>
            <a:round/>
            <a:headEnd type="none" w="med" len="me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TextBox 7">
            <a:extLst>
              <a:ext uri="{FF2B5EF4-FFF2-40B4-BE49-F238E27FC236}">
                <a16:creationId xmlns:a16="http://schemas.microsoft.com/office/drawing/2014/main" id="{A8D81DEC-B603-9D47-2C88-113B9F1B1E44}"/>
              </a:ext>
            </a:extLst>
          </p:cNvPr>
          <p:cNvSpPr txBox="1">
            <a:spLocks noChangeArrowheads="1"/>
          </p:cNvSpPr>
          <p:nvPr/>
        </p:nvSpPr>
        <p:spPr bwMode="auto">
          <a:xfrm>
            <a:off x="2371532" y="6364719"/>
            <a:ext cx="724878" cy="523220"/>
          </a:xfrm>
          <a:prstGeom prst="rect">
            <a:avLst/>
          </a:prstGeom>
          <a:solidFill>
            <a:schemeClr val="bg1"/>
          </a:solidFill>
          <a:ln>
            <a:noFill/>
          </a:ln>
        </p:spPr>
        <p:txBody>
          <a:bodyPr wrap="none">
            <a:spAutoFit/>
          </a:bodyPr>
          <a:lstStyle>
            <a:lvl1pPr eaLnBrk="0" hangingPunct="0">
              <a:defRPr sz="4000" b="1">
                <a:solidFill>
                  <a:schemeClr val="tx1"/>
                </a:solidFill>
                <a:latin typeface="Garamond" pitchFamily="18" charset="0"/>
              </a:defRPr>
            </a:lvl1pPr>
            <a:lvl2pPr marL="742950" indent="-285750" eaLnBrk="0" hangingPunct="0">
              <a:defRPr sz="4000" b="1">
                <a:solidFill>
                  <a:schemeClr val="tx1"/>
                </a:solidFill>
                <a:latin typeface="Garamond" pitchFamily="18" charset="0"/>
              </a:defRPr>
            </a:lvl2pPr>
            <a:lvl3pPr marL="1143000" indent="-228600" eaLnBrk="0" hangingPunct="0">
              <a:defRPr sz="4000" b="1">
                <a:solidFill>
                  <a:schemeClr val="tx1"/>
                </a:solidFill>
                <a:latin typeface="Garamond" pitchFamily="18" charset="0"/>
              </a:defRPr>
            </a:lvl3pPr>
            <a:lvl4pPr marL="1600200" indent="-228600" eaLnBrk="0" hangingPunct="0">
              <a:defRPr sz="4000" b="1">
                <a:solidFill>
                  <a:schemeClr val="tx1"/>
                </a:solidFill>
                <a:latin typeface="Garamond" pitchFamily="18" charset="0"/>
              </a:defRPr>
            </a:lvl4pPr>
            <a:lvl5pPr marL="2057400" indent="-228600" eaLnBrk="0" hangingPunct="0">
              <a:defRPr sz="4000" b="1">
                <a:solidFill>
                  <a:schemeClr val="tx1"/>
                </a:solidFill>
                <a:latin typeface="Garamond" pitchFamily="18" charset="0"/>
              </a:defRPr>
            </a:lvl5pPr>
            <a:lvl6pPr marL="2514600" indent="-228600" algn="ctr" eaLnBrk="0" fontAlgn="base" hangingPunct="0">
              <a:spcBef>
                <a:spcPct val="0"/>
              </a:spcBef>
              <a:spcAft>
                <a:spcPct val="0"/>
              </a:spcAft>
              <a:defRPr sz="4000" b="1">
                <a:solidFill>
                  <a:schemeClr val="tx1"/>
                </a:solidFill>
                <a:latin typeface="Garamond" pitchFamily="18" charset="0"/>
              </a:defRPr>
            </a:lvl6pPr>
            <a:lvl7pPr marL="2971800" indent="-228600" algn="ctr" eaLnBrk="0" fontAlgn="base" hangingPunct="0">
              <a:spcBef>
                <a:spcPct val="0"/>
              </a:spcBef>
              <a:spcAft>
                <a:spcPct val="0"/>
              </a:spcAft>
              <a:defRPr sz="4000" b="1">
                <a:solidFill>
                  <a:schemeClr val="tx1"/>
                </a:solidFill>
                <a:latin typeface="Garamond" pitchFamily="18" charset="0"/>
              </a:defRPr>
            </a:lvl7pPr>
            <a:lvl8pPr marL="3429000" indent="-228600" algn="ctr" eaLnBrk="0" fontAlgn="base" hangingPunct="0">
              <a:spcBef>
                <a:spcPct val="0"/>
              </a:spcBef>
              <a:spcAft>
                <a:spcPct val="0"/>
              </a:spcAft>
              <a:defRPr sz="4000" b="1">
                <a:solidFill>
                  <a:schemeClr val="tx1"/>
                </a:solidFill>
                <a:latin typeface="Garamond" pitchFamily="18" charset="0"/>
              </a:defRPr>
            </a:lvl8pPr>
            <a:lvl9pPr marL="3886200" indent="-228600" algn="ctr" eaLnBrk="0" fontAlgn="base" hangingPunct="0">
              <a:spcBef>
                <a:spcPct val="0"/>
              </a:spcBef>
              <a:spcAft>
                <a:spcPct val="0"/>
              </a:spcAft>
              <a:defRPr sz="4000" b="1">
                <a:solidFill>
                  <a:schemeClr val="tx1"/>
                </a:solidFill>
                <a:latin typeface="Garamond" pitchFamily="18" charset="0"/>
              </a:defRPr>
            </a:lvl9pPr>
          </a:lstStyle>
          <a:p>
            <a:pPr eaLnBrk="1" hangingPunct="1"/>
            <a:r>
              <a:rPr lang="en-US" sz="2800" b="0">
                <a:latin typeface="Arial Narrow" pitchFamily="34" charset="0"/>
              </a:rPr>
              <a:t>Low</a:t>
            </a:r>
          </a:p>
        </p:txBody>
      </p:sp>
      <p:sp>
        <p:nvSpPr>
          <p:cNvPr id="11" name="TextBox 7">
            <a:extLst>
              <a:ext uri="{FF2B5EF4-FFF2-40B4-BE49-F238E27FC236}">
                <a16:creationId xmlns:a16="http://schemas.microsoft.com/office/drawing/2014/main" id="{0C812A7A-0F47-FD6D-7F34-215B36460D16}"/>
              </a:ext>
            </a:extLst>
          </p:cNvPr>
          <p:cNvSpPr txBox="1">
            <a:spLocks noChangeArrowheads="1"/>
          </p:cNvSpPr>
          <p:nvPr/>
        </p:nvSpPr>
        <p:spPr bwMode="auto">
          <a:xfrm>
            <a:off x="9804808" y="6339867"/>
            <a:ext cx="790601" cy="523220"/>
          </a:xfrm>
          <a:prstGeom prst="rect">
            <a:avLst/>
          </a:prstGeom>
          <a:solidFill>
            <a:schemeClr val="bg1"/>
          </a:solidFill>
          <a:ln>
            <a:noFill/>
          </a:ln>
        </p:spPr>
        <p:txBody>
          <a:bodyPr wrap="none">
            <a:spAutoFit/>
          </a:bodyPr>
          <a:lstStyle>
            <a:lvl1pPr eaLnBrk="0" hangingPunct="0">
              <a:defRPr sz="4000" b="1">
                <a:solidFill>
                  <a:schemeClr val="tx1"/>
                </a:solidFill>
                <a:latin typeface="Garamond" pitchFamily="18" charset="0"/>
              </a:defRPr>
            </a:lvl1pPr>
            <a:lvl2pPr marL="742950" indent="-285750" eaLnBrk="0" hangingPunct="0">
              <a:defRPr sz="4000" b="1">
                <a:solidFill>
                  <a:schemeClr val="tx1"/>
                </a:solidFill>
                <a:latin typeface="Garamond" pitchFamily="18" charset="0"/>
              </a:defRPr>
            </a:lvl2pPr>
            <a:lvl3pPr marL="1143000" indent="-228600" eaLnBrk="0" hangingPunct="0">
              <a:defRPr sz="4000" b="1">
                <a:solidFill>
                  <a:schemeClr val="tx1"/>
                </a:solidFill>
                <a:latin typeface="Garamond" pitchFamily="18" charset="0"/>
              </a:defRPr>
            </a:lvl3pPr>
            <a:lvl4pPr marL="1600200" indent="-228600" eaLnBrk="0" hangingPunct="0">
              <a:defRPr sz="4000" b="1">
                <a:solidFill>
                  <a:schemeClr val="tx1"/>
                </a:solidFill>
                <a:latin typeface="Garamond" pitchFamily="18" charset="0"/>
              </a:defRPr>
            </a:lvl4pPr>
            <a:lvl5pPr marL="2057400" indent="-228600" eaLnBrk="0" hangingPunct="0">
              <a:defRPr sz="4000" b="1">
                <a:solidFill>
                  <a:schemeClr val="tx1"/>
                </a:solidFill>
                <a:latin typeface="Garamond" pitchFamily="18" charset="0"/>
              </a:defRPr>
            </a:lvl5pPr>
            <a:lvl6pPr marL="2514600" indent="-228600" algn="ctr" eaLnBrk="0" fontAlgn="base" hangingPunct="0">
              <a:spcBef>
                <a:spcPct val="0"/>
              </a:spcBef>
              <a:spcAft>
                <a:spcPct val="0"/>
              </a:spcAft>
              <a:defRPr sz="4000" b="1">
                <a:solidFill>
                  <a:schemeClr val="tx1"/>
                </a:solidFill>
                <a:latin typeface="Garamond" pitchFamily="18" charset="0"/>
              </a:defRPr>
            </a:lvl6pPr>
            <a:lvl7pPr marL="2971800" indent="-228600" algn="ctr" eaLnBrk="0" fontAlgn="base" hangingPunct="0">
              <a:spcBef>
                <a:spcPct val="0"/>
              </a:spcBef>
              <a:spcAft>
                <a:spcPct val="0"/>
              </a:spcAft>
              <a:defRPr sz="4000" b="1">
                <a:solidFill>
                  <a:schemeClr val="tx1"/>
                </a:solidFill>
                <a:latin typeface="Garamond" pitchFamily="18" charset="0"/>
              </a:defRPr>
            </a:lvl7pPr>
            <a:lvl8pPr marL="3429000" indent="-228600" algn="ctr" eaLnBrk="0" fontAlgn="base" hangingPunct="0">
              <a:spcBef>
                <a:spcPct val="0"/>
              </a:spcBef>
              <a:spcAft>
                <a:spcPct val="0"/>
              </a:spcAft>
              <a:defRPr sz="4000" b="1">
                <a:solidFill>
                  <a:schemeClr val="tx1"/>
                </a:solidFill>
                <a:latin typeface="Garamond" pitchFamily="18" charset="0"/>
              </a:defRPr>
            </a:lvl8pPr>
            <a:lvl9pPr marL="3886200" indent="-228600" algn="ctr" eaLnBrk="0" fontAlgn="base" hangingPunct="0">
              <a:spcBef>
                <a:spcPct val="0"/>
              </a:spcBef>
              <a:spcAft>
                <a:spcPct val="0"/>
              </a:spcAft>
              <a:defRPr sz="4000" b="1">
                <a:solidFill>
                  <a:schemeClr val="tx1"/>
                </a:solidFill>
                <a:latin typeface="Garamond" pitchFamily="18" charset="0"/>
              </a:defRPr>
            </a:lvl9pPr>
          </a:lstStyle>
          <a:p>
            <a:pPr eaLnBrk="1" hangingPunct="1"/>
            <a:r>
              <a:rPr lang="en-US" sz="2800" b="0">
                <a:latin typeface="Arial Narrow" pitchFamily="34" charset="0"/>
              </a:rPr>
              <a:t>High</a:t>
            </a:r>
          </a:p>
        </p:txBody>
      </p:sp>
      <p:sp>
        <p:nvSpPr>
          <p:cNvPr id="12" name="TextBox 7">
            <a:extLst>
              <a:ext uri="{FF2B5EF4-FFF2-40B4-BE49-F238E27FC236}">
                <a16:creationId xmlns:a16="http://schemas.microsoft.com/office/drawing/2014/main" id="{9B986994-8DDF-537F-9984-E2A44346A86A}"/>
              </a:ext>
            </a:extLst>
          </p:cNvPr>
          <p:cNvSpPr txBox="1">
            <a:spLocks noChangeArrowheads="1"/>
          </p:cNvSpPr>
          <p:nvPr/>
        </p:nvSpPr>
        <p:spPr bwMode="auto">
          <a:xfrm rot="16200000">
            <a:off x="1716705" y="5099258"/>
            <a:ext cx="72487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4000" b="1">
                <a:solidFill>
                  <a:schemeClr val="tx1"/>
                </a:solidFill>
                <a:latin typeface="Garamond" pitchFamily="18" charset="0"/>
              </a:defRPr>
            </a:lvl1pPr>
            <a:lvl2pPr marL="742950" indent="-285750" eaLnBrk="0" hangingPunct="0">
              <a:defRPr sz="4000" b="1">
                <a:solidFill>
                  <a:schemeClr val="tx1"/>
                </a:solidFill>
                <a:latin typeface="Garamond" pitchFamily="18" charset="0"/>
              </a:defRPr>
            </a:lvl2pPr>
            <a:lvl3pPr marL="1143000" indent="-228600" eaLnBrk="0" hangingPunct="0">
              <a:defRPr sz="4000" b="1">
                <a:solidFill>
                  <a:schemeClr val="tx1"/>
                </a:solidFill>
                <a:latin typeface="Garamond" pitchFamily="18" charset="0"/>
              </a:defRPr>
            </a:lvl3pPr>
            <a:lvl4pPr marL="1600200" indent="-228600" eaLnBrk="0" hangingPunct="0">
              <a:defRPr sz="4000" b="1">
                <a:solidFill>
                  <a:schemeClr val="tx1"/>
                </a:solidFill>
                <a:latin typeface="Garamond" pitchFamily="18" charset="0"/>
              </a:defRPr>
            </a:lvl4pPr>
            <a:lvl5pPr marL="2057400" indent="-228600" eaLnBrk="0" hangingPunct="0">
              <a:defRPr sz="4000" b="1">
                <a:solidFill>
                  <a:schemeClr val="tx1"/>
                </a:solidFill>
                <a:latin typeface="Garamond" pitchFamily="18" charset="0"/>
              </a:defRPr>
            </a:lvl5pPr>
            <a:lvl6pPr marL="2514600" indent="-228600" algn="ctr" eaLnBrk="0" fontAlgn="base" hangingPunct="0">
              <a:spcBef>
                <a:spcPct val="0"/>
              </a:spcBef>
              <a:spcAft>
                <a:spcPct val="0"/>
              </a:spcAft>
              <a:defRPr sz="4000" b="1">
                <a:solidFill>
                  <a:schemeClr val="tx1"/>
                </a:solidFill>
                <a:latin typeface="Garamond" pitchFamily="18" charset="0"/>
              </a:defRPr>
            </a:lvl6pPr>
            <a:lvl7pPr marL="2971800" indent="-228600" algn="ctr" eaLnBrk="0" fontAlgn="base" hangingPunct="0">
              <a:spcBef>
                <a:spcPct val="0"/>
              </a:spcBef>
              <a:spcAft>
                <a:spcPct val="0"/>
              </a:spcAft>
              <a:defRPr sz="4000" b="1">
                <a:solidFill>
                  <a:schemeClr val="tx1"/>
                </a:solidFill>
                <a:latin typeface="Garamond" pitchFamily="18" charset="0"/>
              </a:defRPr>
            </a:lvl7pPr>
            <a:lvl8pPr marL="3429000" indent="-228600" algn="ctr" eaLnBrk="0" fontAlgn="base" hangingPunct="0">
              <a:spcBef>
                <a:spcPct val="0"/>
              </a:spcBef>
              <a:spcAft>
                <a:spcPct val="0"/>
              </a:spcAft>
              <a:defRPr sz="4000" b="1">
                <a:solidFill>
                  <a:schemeClr val="tx1"/>
                </a:solidFill>
                <a:latin typeface="Garamond" pitchFamily="18" charset="0"/>
              </a:defRPr>
            </a:lvl8pPr>
            <a:lvl9pPr marL="3886200" indent="-228600" algn="ctr" eaLnBrk="0" fontAlgn="base" hangingPunct="0">
              <a:spcBef>
                <a:spcPct val="0"/>
              </a:spcBef>
              <a:spcAft>
                <a:spcPct val="0"/>
              </a:spcAft>
              <a:defRPr sz="4000" b="1">
                <a:solidFill>
                  <a:schemeClr val="tx1"/>
                </a:solidFill>
                <a:latin typeface="Garamond" pitchFamily="18" charset="0"/>
              </a:defRPr>
            </a:lvl9pPr>
          </a:lstStyle>
          <a:p>
            <a:pPr eaLnBrk="1" hangingPunct="1"/>
            <a:r>
              <a:rPr lang="en-US" sz="2800" b="0">
                <a:latin typeface="Arial Narrow" pitchFamily="34" charset="0"/>
              </a:rPr>
              <a:t>Low</a:t>
            </a:r>
          </a:p>
        </p:txBody>
      </p:sp>
      <p:sp>
        <p:nvSpPr>
          <p:cNvPr id="13" name="TextBox 7">
            <a:extLst>
              <a:ext uri="{FF2B5EF4-FFF2-40B4-BE49-F238E27FC236}">
                <a16:creationId xmlns:a16="http://schemas.microsoft.com/office/drawing/2014/main" id="{32F4F076-737F-D0E6-6EFD-CA706BED913E}"/>
              </a:ext>
            </a:extLst>
          </p:cNvPr>
          <p:cNvSpPr txBox="1">
            <a:spLocks noChangeArrowheads="1"/>
          </p:cNvSpPr>
          <p:nvPr/>
        </p:nvSpPr>
        <p:spPr bwMode="auto">
          <a:xfrm rot="16200000">
            <a:off x="1693045" y="1307075"/>
            <a:ext cx="79060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4000" b="1">
                <a:solidFill>
                  <a:schemeClr val="tx1"/>
                </a:solidFill>
                <a:latin typeface="Garamond" pitchFamily="18" charset="0"/>
              </a:defRPr>
            </a:lvl1pPr>
            <a:lvl2pPr marL="742950" indent="-285750" eaLnBrk="0" hangingPunct="0">
              <a:defRPr sz="4000" b="1">
                <a:solidFill>
                  <a:schemeClr val="tx1"/>
                </a:solidFill>
                <a:latin typeface="Garamond" pitchFamily="18" charset="0"/>
              </a:defRPr>
            </a:lvl2pPr>
            <a:lvl3pPr marL="1143000" indent="-228600" eaLnBrk="0" hangingPunct="0">
              <a:defRPr sz="4000" b="1">
                <a:solidFill>
                  <a:schemeClr val="tx1"/>
                </a:solidFill>
                <a:latin typeface="Garamond" pitchFamily="18" charset="0"/>
              </a:defRPr>
            </a:lvl3pPr>
            <a:lvl4pPr marL="1600200" indent="-228600" eaLnBrk="0" hangingPunct="0">
              <a:defRPr sz="4000" b="1">
                <a:solidFill>
                  <a:schemeClr val="tx1"/>
                </a:solidFill>
                <a:latin typeface="Garamond" pitchFamily="18" charset="0"/>
              </a:defRPr>
            </a:lvl4pPr>
            <a:lvl5pPr marL="2057400" indent="-228600" eaLnBrk="0" hangingPunct="0">
              <a:defRPr sz="4000" b="1">
                <a:solidFill>
                  <a:schemeClr val="tx1"/>
                </a:solidFill>
                <a:latin typeface="Garamond" pitchFamily="18" charset="0"/>
              </a:defRPr>
            </a:lvl5pPr>
            <a:lvl6pPr marL="2514600" indent="-228600" algn="ctr" eaLnBrk="0" fontAlgn="base" hangingPunct="0">
              <a:spcBef>
                <a:spcPct val="0"/>
              </a:spcBef>
              <a:spcAft>
                <a:spcPct val="0"/>
              </a:spcAft>
              <a:defRPr sz="4000" b="1">
                <a:solidFill>
                  <a:schemeClr val="tx1"/>
                </a:solidFill>
                <a:latin typeface="Garamond" pitchFamily="18" charset="0"/>
              </a:defRPr>
            </a:lvl6pPr>
            <a:lvl7pPr marL="2971800" indent="-228600" algn="ctr" eaLnBrk="0" fontAlgn="base" hangingPunct="0">
              <a:spcBef>
                <a:spcPct val="0"/>
              </a:spcBef>
              <a:spcAft>
                <a:spcPct val="0"/>
              </a:spcAft>
              <a:defRPr sz="4000" b="1">
                <a:solidFill>
                  <a:schemeClr val="tx1"/>
                </a:solidFill>
                <a:latin typeface="Garamond" pitchFamily="18" charset="0"/>
              </a:defRPr>
            </a:lvl7pPr>
            <a:lvl8pPr marL="3429000" indent="-228600" algn="ctr" eaLnBrk="0" fontAlgn="base" hangingPunct="0">
              <a:spcBef>
                <a:spcPct val="0"/>
              </a:spcBef>
              <a:spcAft>
                <a:spcPct val="0"/>
              </a:spcAft>
              <a:defRPr sz="4000" b="1">
                <a:solidFill>
                  <a:schemeClr val="tx1"/>
                </a:solidFill>
                <a:latin typeface="Garamond" pitchFamily="18" charset="0"/>
              </a:defRPr>
            </a:lvl8pPr>
            <a:lvl9pPr marL="3886200" indent="-228600" algn="ctr" eaLnBrk="0" fontAlgn="base" hangingPunct="0">
              <a:spcBef>
                <a:spcPct val="0"/>
              </a:spcBef>
              <a:spcAft>
                <a:spcPct val="0"/>
              </a:spcAft>
              <a:defRPr sz="4000" b="1">
                <a:solidFill>
                  <a:schemeClr val="tx1"/>
                </a:solidFill>
                <a:latin typeface="Garamond" pitchFamily="18" charset="0"/>
              </a:defRPr>
            </a:lvl9pPr>
          </a:lstStyle>
          <a:p>
            <a:pPr eaLnBrk="1" hangingPunct="1"/>
            <a:r>
              <a:rPr lang="en-US" sz="2800" b="0">
                <a:latin typeface="Arial Narrow" pitchFamily="34" charset="0"/>
              </a:rPr>
              <a:t>High</a:t>
            </a:r>
          </a:p>
        </p:txBody>
      </p:sp>
      <p:cxnSp>
        <p:nvCxnSpPr>
          <p:cNvPr id="14" name="Straight Connector 13">
            <a:extLst>
              <a:ext uri="{FF2B5EF4-FFF2-40B4-BE49-F238E27FC236}">
                <a16:creationId xmlns:a16="http://schemas.microsoft.com/office/drawing/2014/main" id="{39E7B0F0-598B-023E-2E74-2E86BD333756}"/>
              </a:ext>
            </a:extLst>
          </p:cNvPr>
          <p:cNvCxnSpPr/>
          <p:nvPr/>
        </p:nvCxnSpPr>
        <p:spPr>
          <a:xfrm flipV="1">
            <a:off x="9771563" y="1186731"/>
            <a:ext cx="700460" cy="7004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AB80954-99C8-D44D-969A-6FF072813D7A}"/>
              </a:ext>
            </a:extLst>
          </p:cNvPr>
          <p:cNvCxnSpPr/>
          <p:nvPr/>
        </p:nvCxnSpPr>
        <p:spPr>
          <a:xfrm flipV="1">
            <a:off x="2602507" y="4990586"/>
            <a:ext cx="700460" cy="7004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7">
            <a:extLst>
              <a:ext uri="{FF2B5EF4-FFF2-40B4-BE49-F238E27FC236}">
                <a16:creationId xmlns:a16="http://schemas.microsoft.com/office/drawing/2014/main" id="{BA2D56AA-4C9D-EB85-C242-12346BA70EF2}"/>
              </a:ext>
            </a:extLst>
          </p:cNvPr>
          <p:cNvSpPr txBox="1">
            <a:spLocks noChangeArrowheads="1"/>
          </p:cNvSpPr>
          <p:nvPr/>
        </p:nvSpPr>
        <p:spPr bwMode="auto">
          <a:xfrm>
            <a:off x="2442918" y="4986873"/>
            <a:ext cx="984687" cy="707886"/>
          </a:xfrm>
          <a:prstGeom prst="rect">
            <a:avLst/>
          </a:prstGeom>
          <a:noFill/>
          <a:ln w="28575">
            <a:noFill/>
          </a:ln>
        </p:spPr>
        <p:txBody>
          <a:bodyPr wrap="square">
            <a:spAutoFit/>
          </a:bodyPr>
          <a:lstStyle>
            <a:lvl1pPr eaLnBrk="0" hangingPunct="0">
              <a:defRPr sz="4000" b="1">
                <a:solidFill>
                  <a:schemeClr val="tx1"/>
                </a:solidFill>
                <a:latin typeface="Garamond" pitchFamily="18" charset="0"/>
              </a:defRPr>
            </a:lvl1pPr>
            <a:lvl2pPr marL="742950" indent="-285750" eaLnBrk="0" hangingPunct="0">
              <a:defRPr sz="4000" b="1">
                <a:solidFill>
                  <a:schemeClr val="tx1"/>
                </a:solidFill>
                <a:latin typeface="Garamond" pitchFamily="18" charset="0"/>
              </a:defRPr>
            </a:lvl2pPr>
            <a:lvl3pPr marL="1143000" indent="-228600" eaLnBrk="0" hangingPunct="0">
              <a:defRPr sz="4000" b="1">
                <a:solidFill>
                  <a:schemeClr val="tx1"/>
                </a:solidFill>
                <a:latin typeface="Garamond" pitchFamily="18" charset="0"/>
              </a:defRPr>
            </a:lvl3pPr>
            <a:lvl4pPr marL="1600200" indent="-228600" eaLnBrk="0" hangingPunct="0">
              <a:defRPr sz="4000" b="1">
                <a:solidFill>
                  <a:schemeClr val="tx1"/>
                </a:solidFill>
                <a:latin typeface="Garamond" pitchFamily="18" charset="0"/>
              </a:defRPr>
            </a:lvl4pPr>
            <a:lvl5pPr marL="2057400" indent="-228600" eaLnBrk="0" hangingPunct="0">
              <a:defRPr sz="4000" b="1">
                <a:solidFill>
                  <a:schemeClr val="tx1"/>
                </a:solidFill>
                <a:latin typeface="Garamond" pitchFamily="18" charset="0"/>
              </a:defRPr>
            </a:lvl5pPr>
            <a:lvl6pPr marL="2514600" indent="-228600" algn="ctr" eaLnBrk="0" fontAlgn="base" hangingPunct="0">
              <a:spcBef>
                <a:spcPct val="0"/>
              </a:spcBef>
              <a:spcAft>
                <a:spcPct val="0"/>
              </a:spcAft>
              <a:defRPr sz="4000" b="1">
                <a:solidFill>
                  <a:schemeClr val="tx1"/>
                </a:solidFill>
                <a:latin typeface="Garamond" pitchFamily="18" charset="0"/>
              </a:defRPr>
            </a:lvl6pPr>
            <a:lvl7pPr marL="2971800" indent="-228600" algn="ctr" eaLnBrk="0" fontAlgn="base" hangingPunct="0">
              <a:spcBef>
                <a:spcPct val="0"/>
              </a:spcBef>
              <a:spcAft>
                <a:spcPct val="0"/>
              </a:spcAft>
              <a:defRPr sz="4000" b="1">
                <a:solidFill>
                  <a:schemeClr val="tx1"/>
                </a:solidFill>
                <a:latin typeface="Garamond" pitchFamily="18" charset="0"/>
              </a:defRPr>
            </a:lvl7pPr>
            <a:lvl8pPr marL="3429000" indent="-228600" algn="ctr" eaLnBrk="0" fontAlgn="base" hangingPunct="0">
              <a:spcBef>
                <a:spcPct val="0"/>
              </a:spcBef>
              <a:spcAft>
                <a:spcPct val="0"/>
              </a:spcAft>
              <a:defRPr sz="4000" b="1">
                <a:solidFill>
                  <a:schemeClr val="tx1"/>
                </a:solidFill>
                <a:latin typeface="Garamond" pitchFamily="18" charset="0"/>
              </a:defRPr>
            </a:lvl8pPr>
            <a:lvl9pPr marL="3886200" indent="-228600" algn="ctr" eaLnBrk="0" fontAlgn="base" hangingPunct="0">
              <a:spcBef>
                <a:spcPct val="0"/>
              </a:spcBef>
              <a:spcAft>
                <a:spcPct val="0"/>
              </a:spcAft>
              <a:defRPr sz="4000" b="1">
                <a:solidFill>
                  <a:schemeClr val="tx1"/>
                </a:solidFill>
                <a:latin typeface="Garamond" pitchFamily="18" charset="0"/>
              </a:defRPr>
            </a:lvl9pPr>
          </a:lstStyle>
          <a:p>
            <a:pPr algn="ctr" eaLnBrk="1" hangingPunct="1"/>
            <a:r>
              <a:rPr lang="en-US" sz="2000" i="1">
                <a:solidFill>
                  <a:schemeClr val="bg1"/>
                </a:solidFill>
                <a:effectLst>
                  <a:outerShdw blurRad="38100" dist="38100" dir="2700000" algn="tl">
                    <a:srgbClr val="000000">
                      <a:alpha val="43137"/>
                    </a:srgbClr>
                  </a:outerShdw>
                </a:effectLst>
                <a:latin typeface="Arial Narrow" pitchFamily="34" charset="0"/>
              </a:rPr>
              <a:t>Initial</a:t>
            </a:r>
          </a:p>
          <a:p>
            <a:pPr algn="ctr" eaLnBrk="1" hangingPunct="1"/>
            <a:r>
              <a:rPr lang="en-US" sz="2000" i="1">
                <a:solidFill>
                  <a:schemeClr val="bg1"/>
                </a:solidFill>
                <a:effectLst>
                  <a:outerShdw blurRad="38100" dist="38100" dir="2700000" algn="tl">
                    <a:srgbClr val="000000">
                      <a:alpha val="43137"/>
                    </a:srgbClr>
                  </a:outerShdw>
                </a:effectLst>
                <a:latin typeface="Arial Narrow" pitchFamily="34" charset="0"/>
              </a:rPr>
              <a:t>status</a:t>
            </a:r>
          </a:p>
        </p:txBody>
      </p:sp>
      <p:cxnSp>
        <p:nvCxnSpPr>
          <p:cNvPr id="17" name="Straight Arrow Connector 16">
            <a:extLst>
              <a:ext uri="{FF2B5EF4-FFF2-40B4-BE49-F238E27FC236}">
                <a16:creationId xmlns:a16="http://schemas.microsoft.com/office/drawing/2014/main" id="{B116C105-1CB7-D8E8-B56C-7543E11EBB63}"/>
              </a:ext>
            </a:extLst>
          </p:cNvPr>
          <p:cNvCxnSpPr>
            <a:cxnSpLocks noChangeShapeType="1"/>
          </p:cNvCxnSpPr>
          <p:nvPr/>
        </p:nvCxnSpPr>
        <p:spPr bwMode="auto">
          <a:xfrm>
            <a:off x="7215156" y="1277878"/>
            <a:ext cx="1150937" cy="0"/>
          </a:xfrm>
          <a:prstGeom prst="straightConnector1">
            <a:avLst/>
          </a:prstGeom>
          <a:noFill/>
          <a:ln w="2857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TextBox 17">
            <a:extLst>
              <a:ext uri="{FF2B5EF4-FFF2-40B4-BE49-F238E27FC236}">
                <a16:creationId xmlns:a16="http://schemas.microsoft.com/office/drawing/2014/main" id="{9CCA4806-7EAF-A837-0B0A-BA5554307012}"/>
              </a:ext>
            </a:extLst>
          </p:cNvPr>
          <p:cNvSpPr txBox="1">
            <a:spLocks noChangeArrowheads="1"/>
          </p:cNvSpPr>
          <p:nvPr/>
        </p:nvSpPr>
        <p:spPr bwMode="auto">
          <a:xfrm>
            <a:off x="7300552" y="763677"/>
            <a:ext cx="86568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4000" b="1">
                <a:solidFill>
                  <a:schemeClr val="tx1"/>
                </a:solidFill>
                <a:latin typeface="Garamond" panose="02020404030301010803" pitchFamily="18" charset="0"/>
              </a:defRPr>
            </a:lvl1pPr>
            <a:lvl2pPr marL="742950" indent="-285750" eaLnBrk="0" hangingPunct="0">
              <a:defRPr sz="4000" b="1">
                <a:solidFill>
                  <a:schemeClr val="tx1"/>
                </a:solidFill>
                <a:latin typeface="Garamond" panose="02020404030301010803" pitchFamily="18" charset="0"/>
              </a:defRPr>
            </a:lvl2pPr>
            <a:lvl3pPr marL="1143000" indent="-228600" eaLnBrk="0" hangingPunct="0">
              <a:defRPr sz="4000" b="1">
                <a:solidFill>
                  <a:schemeClr val="tx1"/>
                </a:solidFill>
                <a:latin typeface="Garamond" panose="02020404030301010803" pitchFamily="18" charset="0"/>
              </a:defRPr>
            </a:lvl3pPr>
            <a:lvl4pPr marL="1600200" indent="-228600" eaLnBrk="0" hangingPunct="0">
              <a:defRPr sz="4000" b="1">
                <a:solidFill>
                  <a:schemeClr val="tx1"/>
                </a:solidFill>
                <a:latin typeface="Garamond" panose="02020404030301010803" pitchFamily="18" charset="0"/>
              </a:defRPr>
            </a:lvl4pPr>
            <a:lvl5pPr marL="2057400" indent="-228600" eaLnBrk="0" hangingPunct="0">
              <a:defRPr sz="40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40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40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40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4000" b="1">
                <a:solidFill>
                  <a:schemeClr val="tx1"/>
                </a:solidFill>
                <a:latin typeface="Garamond" panose="02020404030301010803" pitchFamily="18" charset="0"/>
              </a:defRPr>
            </a:lvl9pPr>
          </a:lstStyle>
          <a:p>
            <a:pPr eaLnBrk="1" hangingPunct="1"/>
            <a:r>
              <a:rPr lang="en-US" altLang="en-US" sz="2800">
                <a:latin typeface="Arial Narrow" panose="020B0606020202030204" pitchFamily="34" charset="0"/>
              </a:rPr>
              <a:t>Time</a:t>
            </a:r>
          </a:p>
        </p:txBody>
      </p:sp>
      <p:sp>
        <p:nvSpPr>
          <p:cNvPr id="23" name="Oval 8">
            <a:extLst>
              <a:ext uri="{FF2B5EF4-FFF2-40B4-BE49-F238E27FC236}">
                <a16:creationId xmlns:a16="http://schemas.microsoft.com/office/drawing/2014/main" id="{61CD7604-04EB-31F4-5095-7DDA1247CB8C}"/>
              </a:ext>
            </a:extLst>
          </p:cNvPr>
          <p:cNvSpPr>
            <a:spLocks noChangeArrowheads="1"/>
          </p:cNvSpPr>
          <p:nvPr/>
        </p:nvSpPr>
        <p:spPr bwMode="auto">
          <a:xfrm>
            <a:off x="3863163" y="4003341"/>
            <a:ext cx="990600" cy="990600"/>
          </a:xfrm>
          <a:prstGeom prst="ellipse">
            <a:avLst/>
          </a:prstGeom>
          <a:solidFill>
            <a:schemeClr val="accent4"/>
          </a:solidFill>
          <a:ln w="28575" algn="ctr">
            <a:solidFill>
              <a:schemeClr val="tx1"/>
            </a:solidFill>
            <a:round/>
            <a:headEnd/>
            <a:tailEnd/>
          </a:ln>
        </p:spPr>
        <p:txBody>
          <a:bodyPr/>
          <a:lstStyle>
            <a:lvl1pPr eaLnBrk="0" hangingPunct="0">
              <a:defRPr sz="4000" b="1">
                <a:solidFill>
                  <a:schemeClr val="tx1"/>
                </a:solidFill>
                <a:latin typeface="Garamond" panose="02020404030301010803" pitchFamily="18" charset="0"/>
              </a:defRPr>
            </a:lvl1pPr>
            <a:lvl2pPr marL="742950" indent="-285750" eaLnBrk="0" hangingPunct="0">
              <a:defRPr sz="4000" b="1">
                <a:solidFill>
                  <a:schemeClr val="tx1"/>
                </a:solidFill>
                <a:latin typeface="Garamond" panose="02020404030301010803" pitchFamily="18" charset="0"/>
              </a:defRPr>
            </a:lvl2pPr>
            <a:lvl3pPr marL="1143000" indent="-228600" eaLnBrk="0" hangingPunct="0">
              <a:defRPr sz="4000" b="1">
                <a:solidFill>
                  <a:schemeClr val="tx1"/>
                </a:solidFill>
                <a:latin typeface="Garamond" panose="02020404030301010803" pitchFamily="18" charset="0"/>
              </a:defRPr>
            </a:lvl3pPr>
            <a:lvl4pPr marL="1600200" indent="-228600" eaLnBrk="0" hangingPunct="0">
              <a:defRPr sz="4000" b="1">
                <a:solidFill>
                  <a:schemeClr val="tx1"/>
                </a:solidFill>
                <a:latin typeface="Garamond" panose="02020404030301010803" pitchFamily="18" charset="0"/>
              </a:defRPr>
            </a:lvl4pPr>
            <a:lvl5pPr marL="2057400" indent="-228600" eaLnBrk="0" hangingPunct="0">
              <a:defRPr sz="40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40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40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40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4000" b="1">
                <a:solidFill>
                  <a:schemeClr val="tx1"/>
                </a:solidFill>
                <a:latin typeface="Garamond" panose="02020404030301010803" pitchFamily="18" charset="0"/>
              </a:defRPr>
            </a:lvl9pPr>
          </a:lstStyle>
          <a:p>
            <a:pPr eaLnBrk="1" hangingPunct="1"/>
            <a:endParaRPr lang="en-US" altLang="en-US"/>
          </a:p>
        </p:txBody>
      </p:sp>
      <p:cxnSp>
        <p:nvCxnSpPr>
          <p:cNvPr id="24" name="Straight Connector 23">
            <a:extLst>
              <a:ext uri="{FF2B5EF4-FFF2-40B4-BE49-F238E27FC236}">
                <a16:creationId xmlns:a16="http://schemas.microsoft.com/office/drawing/2014/main" id="{C2A91BDC-3125-6588-8CF2-55841171A57E}"/>
              </a:ext>
            </a:extLst>
          </p:cNvPr>
          <p:cNvCxnSpPr/>
          <p:nvPr/>
        </p:nvCxnSpPr>
        <p:spPr>
          <a:xfrm flipV="1">
            <a:off x="4005235" y="4149952"/>
            <a:ext cx="700460" cy="7004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7">
            <a:extLst>
              <a:ext uri="{FF2B5EF4-FFF2-40B4-BE49-F238E27FC236}">
                <a16:creationId xmlns:a16="http://schemas.microsoft.com/office/drawing/2014/main" id="{DAC214AC-C0F3-1E2A-5D0F-DD18FA381937}"/>
              </a:ext>
            </a:extLst>
          </p:cNvPr>
          <p:cNvSpPr txBox="1">
            <a:spLocks noChangeArrowheads="1"/>
          </p:cNvSpPr>
          <p:nvPr/>
        </p:nvSpPr>
        <p:spPr bwMode="auto">
          <a:xfrm>
            <a:off x="3884575" y="4145739"/>
            <a:ext cx="984687" cy="707886"/>
          </a:xfrm>
          <a:prstGeom prst="rect">
            <a:avLst/>
          </a:prstGeom>
          <a:noFill/>
          <a:ln w="28575">
            <a:noFill/>
          </a:ln>
        </p:spPr>
        <p:txBody>
          <a:bodyPr wrap="square">
            <a:spAutoFit/>
          </a:bodyPr>
          <a:lstStyle>
            <a:lvl1pPr eaLnBrk="0" hangingPunct="0">
              <a:defRPr sz="4000" b="1">
                <a:solidFill>
                  <a:schemeClr val="tx1"/>
                </a:solidFill>
                <a:latin typeface="Garamond" pitchFamily="18" charset="0"/>
              </a:defRPr>
            </a:lvl1pPr>
            <a:lvl2pPr marL="742950" indent="-285750" eaLnBrk="0" hangingPunct="0">
              <a:defRPr sz="4000" b="1">
                <a:solidFill>
                  <a:schemeClr val="tx1"/>
                </a:solidFill>
                <a:latin typeface="Garamond" pitchFamily="18" charset="0"/>
              </a:defRPr>
            </a:lvl2pPr>
            <a:lvl3pPr marL="1143000" indent="-228600" eaLnBrk="0" hangingPunct="0">
              <a:defRPr sz="4000" b="1">
                <a:solidFill>
                  <a:schemeClr val="tx1"/>
                </a:solidFill>
                <a:latin typeface="Garamond" pitchFamily="18" charset="0"/>
              </a:defRPr>
            </a:lvl3pPr>
            <a:lvl4pPr marL="1600200" indent="-228600" eaLnBrk="0" hangingPunct="0">
              <a:defRPr sz="4000" b="1">
                <a:solidFill>
                  <a:schemeClr val="tx1"/>
                </a:solidFill>
                <a:latin typeface="Garamond" pitchFamily="18" charset="0"/>
              </a:defRPr>
            </a:lvl4pPr>
            <a:lvl5pPr marL="2057400" indent="-228600" eaLnBrk="0" hangingPunct="0">
              <a:defRPr sz="4000" b="1">
                <a:solidFill>
                  <a:schemeClr val="tx1"/>
                </a:solidFill>
                <a:latin typeface="Garamond" pitchFamily="18" charset="0"/>
              </a:defRPr>
            </a:lvl5pPr>
            <a:lvl6pPr marL="2514600" indent="-228600" algn="ctr" eaLnBrk="0" fontAlgn="base" hangingPunct="0">
              <a:spcBef>
                <a:spcPct val="0"/>
              </a:spcBef>
              <a:spcAft>
                <a:spcPct val="0"/>
              </a:spcAft>
              <a:defRPr sz="4000" b="1">
                <a:solidFill>
                  <a:schemeClr val="tx1"/>
                </a:solidFill>
                <a:latin typeface="Garamond" pitchFamily="18" charset="0"/>
              </a:defRPr>
            </a:lvl6pPr>
            <a:lvl7pPr marL="2971800" indent="-228600" algn="ctr" eaLnBrk="0" fontAlgn="base" hangingPunct="0">
              <a:spcBef>
                <a:spcPct val="0"/>
              </a:spcBef>
              <a:spcAft>
                <a:spcPct val="0"/>
              </a:spcAft>
              <a:defRPr sz="4000" b="1">
                <a:solidFill>
                  <a:schemeClr val="tx1"/>
                </a:solidFill>
                <a:latin typeface="Garamond" pitchFamily="18" charset="0"/>
              </a:defRPr>
            </a:lvl7pPr>
            <a:lvl8pPr marL="3429000" indent="-228600" algn="ctr" eaLnBrk="0" fontAlgn="base" hangingPunct="0">
              <a:spcBef>
                <a:spcPct val="0"/>
              </a:spcBef>
              <a:spcAft>
                <a:spcPct val="0"/>
              </a:spcAft>
              <a:defRPr sz="4000" b="1">
                <a:solidFill>
                  <a:schemeClr val="tx1"/>
                </a:solidFill>
                <a:latin typeface="Garamond" pitchFamily="18" charset="0"/>
              </a:defRPr>
            </a:lvl8pPr>
            <a:lvl9pPr marL="3886200" indent="-228600" algn="ctr" eaLnBrk="0" fontAlgn="base" hangingPunct="0">
              <a:spcBef>
                <a:spcPct val="0"/>
              </a:spcBef>
              <a:spcAft>
                <a:spcPct val="0"/>
              </a:spcAft>
              <a:defRPr sz="4000" b="1">
                <a:solidFill>
                  <a:schemeClr val="tx1"/>
                </a:solidFill>
                <a:latin typeface="Garamond" pitchFamily="18" charset="0"/>
              </a:defRPr>
            </a:lvl9pPr>
          </a:lstStyle>
          <a:p>
            <a:pPr algn="ctr" eaLnBrk="1" hangingPunct="1"/>
            <a:r>
              <a:rPr lang="en-US" sz="2000" i="1">
                <a:solidFill>
                  <a:schemeClr val="bg1"/>
                </a:solidFill>
                <a:latin typeface="Arial Narrow" pitchFamily="34" charset="0"/>
              </a:rPr>
              <a:t>Initial</a:t>
            </a:r>
          </a:p>
          <a:p>
            <a:pPr algn="ctr" eaLnBrk="1" hangingPunct="1"/>
            <a:r>
              <a:rPr lang="en-US" sz="2000" i="1">
                <a:solidFill>
                  <a:schemeClr val="bg1"/>
                </a:solidFill>
                <a:latin typeface="Arial Narrow" pitchFamily="34" charset="0"/>
              </a:rPr>
              <a:t>status</a:t>
            </a:r>
          </a:p>
        </p:txBody>
      </p:sp>
      <p:sp>
        <p:nvSpPr>
          <p:cNvPr id="29" name="TextBox 7">
            <a:extLst>
              <a:ext uri="{FF2B5EF4-FFF2-40B4-BE49-F238E27FC236}">
                <a16:creationId xmlns:a16="http://schemas.microsoft.com/office/drawing/2014/main" id="{7BBFD910-3E07-8DE4-2C0C-0F6D37BA0AC2}"/>
              </a:ext>
            </a:extLst>
          </p:cNvPr>
          <p:cNvSpPr txBox="1">
            <a:spLocks noChangeArrowheads="1"/>
          </p:cNvSpPr>
          <p:nvPr/>
        </p:nvSpPr>
        <p:spPr bwMode="auto">
          <a:xfrm>
            <a:off x="5611288" y="6339867"/>
            <a:ext cx="1883849" cy="584775"/>
          </a:xfrm>
          <a:prstGeom prst="rect">
            <a:avLst/>
          </a:prstGeom>
          <a:solidFill>
            <a:schemeClr val="bg1"/>
          </a:solidFill>
          <a:ln>
            <a:noFill/>
          </a:ln>
        </p:spPr>
        <p:txBody>
          <a:bodyPr wrap="none">
            <a:spAutoFit/>
          </a:bodyPr>
          <a:lstStyle>
            <a:lvl1pPr eaLnBrk="0" hangingPunct="0">
              <a:defRPr sz="4000" b="1">
                <a:solidFill>
                  <a:schemeClr val="tx1"/>
                </a:solidFill>
                <a:latin typeface="Garamond" pitchFamily="18" charset="0"/>
              </a:defRPr>
            </a:lvl1pPr>
            <a:lvl2pPr marL="742950" indent="-285750" eaLnBrk="0" hangingPunct="0">
              <a:defRPr sz="4000" b="1">
                <a:solidFill>
                  <a:schemeClr val="tx1"/>
                </a:solidFill>
                <a:latin typeface="Garamond" pitchFamily="18" charset="0"/>
              </a:defRPr>
            </a:lvl2pPr>
            <a:lvl3pPr marL="1143000" indent="-228600" eaLnBrk="0" hangingPunct="0">
              <a:defRPr sz="4000" b="1">
                <a:solidFill>
                  <a:schemeClr val="tx1"/>
                </a:solidFill>
                <a:latin typeface="Garamond" pitchFamily="18" charset="0"/>
              </a:defRPr>
            </a:lvl3pPr>
            <a:lvl4pPr marL="1600200" indent="-228600" eaLnBrk="0" hangingPunct="0">
              <a:defRPr sz="4000" b="1">
                <a:solidFill>
                  <a:schemeClr val="tx1"/>
                </a:solidFill>
                <a:latin typeface="Garamond" pitchFamily="18" charset="0"/>
              </a:defRPr>
            </a:lvl4pPr>
            <a:lvl5pPr marL="2057400" indent="-228600" eaLnBrk="0" hangingPunct="0">
              <a:defRPr sz="4000" b="1">
                <a:solidFill>
                  <a:schemeClr val="tx1"/>
                </a:solidFill>
                <a:latin typeface="Garamond" pitchFamily="18" charset="0"/>
              </a:defRPr>
            </a:lvl5pPr>
            <a:lvl6pPr marL="2514600" indent="-228600" algn="ctr" eaLnBrk="0" fontAlgn="base" hangingPunct="0">
              <a:spcBef>
                <a:spcPct val="0"/>
              </a:spcBef>
              <a:spcAft>
                <a:spcPct val="0"/>
              </a:spcAft>
              <a:defRPr sz="4000" b="1">
                <a:solidFill>
                  <a:schemeClr val="tx1"/>
                </a:solidFill>
                <a:latin typeface="Garamond" pitchFamily="18" charset="0"/>
              </a:defRPr>
            </a:lvl6pPr>
            <a:lvl7pPr marL="2971800" indent="-228600" algn="ctr" eaLnBrk="0" fontAlgn="base" hangingPunct="0">
              <a:spcBef>
                <a:spcPct val="0"/>
              </a:spcBef>
              <a:spcAft>
                <a:spcPct val="0"/>
              </a:spcAft>
              <a:defRPr sz="4000" b="1">
                <a:solidFill>
                  <a:schemeClr val="tx1"/>
                </a:solidFill>
                <a:latin typeface="Garamond" pitchFamily="18" charset="0"/>
              </a:defRPr>
            </a:lvl7pPr>
            <a:lvl8pPr marL="3429000" indent="-228600" algn="ctr" eaLnBrk="0" fontAlgn="base" hangingPunct="0">
              <a:spcBef>
                <a:spcPct val="0"/>
              </a:spcBef>
              <a:spcAft>
                <a:spcPct val="0"/>
              </a:spcAft>
              <a:defRPr sz="4000" b="1">
                <a:solidFill>
                  <a:schemeClr val="tx1"/>
                </a:solidFill>
                <a:latin typeface="Garamond" pitchFamily="18" charset="0"/>
              </a:defRPr>
            </a:lvl8pPr>
            <a:lvl9pPr marL="3886200" indent="-228600" algn="ctr" eaLnBrk="0" fontAlgn="base" hangingPunct="0">
              <a:spcBef>
                <a:spcPct val="0"/>
              </a:spcBef>
              <a:spcAft>
                <a:spcPct val="0"/>
              </a:spcAft>
              <a:defRPr sz="4000" b="1">
                <a:solidFill>
                  <a:schemeClr val="tx1"/>
                </a:solidFill>
                <a:latin typeface="Garamond" pitchFamily="18" charset="0"/>
              </a:defRPr>
            </a:lvl9pPr>
          </a:lstStyle>
          <a:p>
            <a:pPr eaLnBrk="1" hangingPunct="1"/>
            <a:r>
              <a:rPr lang="en-US" sz="3200">
                <a:latin typeface="Arial Narrow" pitchFamily="34" charset="0"/>
              </a:rPr>
              <a:t>Soil health</a:t>
            </a:r>
          </a:p>
        </p:txBody>
      </p:sp>
      <p:sp>
        <p:nvSpPr>
          <p:cNvPr id="31" name="TextBox 7">
            <a:extLst>
              <a:ext uri="{FF2B5EF4-FFF2-40B4-BE49-F238E27FC236}">
                <a16:creationId xmlns:a16="http://schemas.microsoft.com/office/drawing/2014/main" id="{09DAC02C-53A5-2C52-3E68-9E095D1B9B8C}"/>
              </a:ext>
            </a:extLst>
          </p:cNvPr>
          <p:cNvSpPr txBox="1">
            <a:spLocks noChangeArrowheads="1"/>
          </p:cNvSpPr>
          <p:nvPr/>
        </p:nvSpPr>
        <p:spPr bwMode="auto">
          <a:xfrm>
            <a:off x="9651493" y="1173384"/>
            <a:ext cx="984687" cy="707886"/>
          </a:xfrm>
          <a:prstGeom prst="rect">
            <a:avLst/>
          </a:prstGeom>
          <a:noFill/>
          <a:ln w="28575">
            <a:noFill/>
          </a:ln>
        </p:spPr>
        <p:txBody>
          <a:bodyPr wrap="square">
            <a:spAutoFit/>
          </a:bodyPr>
          <a:lstStyle>
            <a:lvl1pPr eaLnBrk="0" hangingPunct="0">
              <a:defRPr sz="4000" b="1">
                <a:solidFill>
                  <a:schemeClr val="tx1"/>
                </a:solidFill>
                <a:latin typeface="Garamond" pitchFamily="18" charset="0"/>
              </a:defRPr>
            </a:lvl1pPr>
            <a:lvl2pPr marL="742950" indent="-285750" eaLnBrk="0" hangingPunct="0">
              <a:defRPr sz="4000" b="1">
                <a:solidFill>
                  <a:schemeClr val="tx1"/>
                </a:solidFill>
                <a:latin typeface="Garamond" pitchFamily="18" charset="0"/>
              </a:defRPr>
            </a:lvl2pPr>
            <a:lvl3pPr marL="1143000" indent="-228600" eaLnBrk="0" hangingPunct="0">
              <a:defRPr sz="4000" b="1">
                <a:solidFill>
                  <a:schemeClr val="tx1"/>
                </a:solidFill>
                <a:latin typeface="Garamond" pitchFamily="18" charset="0"/>
              </a:defRPr>
            </a:lvl3pPr>
            <a:lvl4pPr marL="1600200" indent="-228600" eaLnBrk="0" hangingPunct="0">
              <a:defRPr sz="4000" b="1">
                <a:solidFill>
                  <a:schemeClr val="tx1"/>
                </a:solidFill>
                <a:latin typeface="Garamond" pitchFamily="18" charset="0"/>
              </a:defRPr>
            </a:lvl4pPr>
            <a:lvl5pPr marL="2057400" indent="-228600" eaLnBrk="0" hangingPunct="0">
              <a:defRPr sz="4000" b="1">
                <a:solidFill>
                  <a:schemeClr val="tx1"/>
                </a:solidFill>
                <a:latin typeface="Garamond" pitchFamily="18" charset="0"/>
              </a:defRPr>
            </a:lvl5pPr>
            <a:lvl6pPr marL="2514600" indent="-228600" algn="ctr" eaLnBrk="0" fontAlgn="base" hangingPunct="0">
              <a:spcBef>
                <a:spcPct val="0"/>
              </a:spcBef>
              <a:spcAft>
                <a:spcPct val="0"/>
              </a:spcAft>
              <a:defRPr sz="4000" b="1">
                <a:solidFill>
                  <a:schemeClr val="tx1"/>
                </a:solidFill>
                <a:latin typeface="Garamond" pitchFamily="18" charset="0"/>
              </a:defRPr>
            </a:lvl6pPr>
            <a:lvl7pPr marL="2971800" indent="-228600" algn="ctr" eaLnBrk="0" fontAlgn="base" hangingPunct="0">
              <a:spcBef>
                <a:spcPct val="0"/>
              </a:spcBef>
              <a:spcAft>
                <a:spcPct val="0"/>
              </a:spcAft>
              <a:defRPr sz="4000" b="1">
                <a:solidFill>
                  <a:schemeClr val="tx1"/>
                </a:solidFill>
                <a:latin typeface="Garamond" pitchFamily="18" charset="0"/>
              </a:defRPr>
            </a:lvl7pPr>
            <a:lvl8pPr marL="3429000" indent="-228600" algn="ctr" eaLnBrk="0" fontAlgn="base" hangingPunct="0">
              <a:spcBef>
                <a:spcPct val="0"/>
              </a:spcBef>
              <a:spcAft>
                <a:spcPct val="0"/>
              </a:spcAft>
              <a:defRPr sz="4000" b="1">
                <a:solidFill>
                  <a:schemeClr val="tx1"/>
                </a:solidFill>
                <a:latin typeface="Garamond" pitchFamily="18" charset="0"/>
              </a:defRPr>
            </a:lvl8pPr>
            <a:lvl9pPr marL="3886200" indent="-228600" algn="ctr" eaLnBrk="0" fontAlgn="base" hangingPunct="0">
              <a:spcBef>
                <a:spcPct val="0"/>
              </a:spcBef>
              <a:spcAft>
                <a:spcPct val="0"/>
              </a:spcAft>
              <a:defRPr sz="4000" b="1">
                <a:solidFill>
                  <a:schemeClr val="tx1"/>
                </a:solidFill>
                <a:latin typeface="Garamond" pitchFamily="18" charset="0"/>
              </a:defRPr>
            </a:lvl9pPr>
          </a:lstStyle>
          <a:p>
            <a:pPr algn="ctr" eaLnBrk="1" hangingPunct="1"/>
            <a:r>
              <a:rPr lang="en-US" sz="2000" i="1">
                <a:solidFill>
                  <a:schemeClr val="bg1"/>
                </a:solidFill>
                <a:effectLst>
                  <a:outerShdw blurRad="38100" dist="38100" dir="2700000" algn="tl">
                    <a:srgbClr val="000000">
                      <a:alpha val="43137"/>
                    </a:srgbClr>
                  </a:outerShdw>
                </a:effectLst>
                <a:latin typeface="Arial Narrow" pitchFamily="34" charset="0"/>
              </a:rPr>
              <a:t>Desired</a:t>
            </a:r>
          </a:p>
          <a:p>
            <a:pPr algn="ctr" eaLnBrk="1" hangingPunct="1"/>
            <a:r>
              <a:rPr lang="en-US" sz="2000" i="1">
                <a:solidFill>
                  <a:schemeClr val="bg1"/>
                </a:solidFill>
                <a:effectLst>
                  <a:outerShdw blurRad="38100" dist="38100" dir="2700000" algn="tl">
                    <a:srgbClr val="000000">
                      <a:alpha val="43137"/>
                    </a:srgbClr>
                  </a:outerShdw>
                </a:effectLst>
                <a:latin typeface="Arial Narrow" pitchFamily="34" charset="0"/>
              </a:rPr>
              <a:t>status</a:t>
            </a:r>
          </a:p>
        </p:txBody>
      </p:sp>
      <p:sp>
        <p:nvSpPr>
          <p:cNvPr id="32" name="TextBox 31">
            <a:extLst>
              <a:ext uri="{FF2B5EF4-FFF2-40B4-BE49-F238E27FC236}">
                <a16:creationId xmlns:a16="http://schemas.microsoft.com/office/drawing/2014/main" id="{7CB8470B-3F9D-53F6-AFC5-323DC1774563}"/>
              </a:ext>
            </a:extLst>
          </p:cNvPr>
          <p:cNvSpPr txBox="1"/>
          <p:nvPr/>
        </p:nvSpPr>
        <p:spPr>
          <a:xfrm>
            <a:off x="10140531" y="429287"/>
            <a:ext cx="495649" cy="707886"/>
          </a:xfrm>
          <a:prstGeom prst="rect">
            <a:avLst/>
          </a:prstGeom>
          <a:noFill/>
        </p:spPr>
        <p:txBody>
          <a:bodyPr wrap="none" rtlCol="0">
            <a:spAutoFit/>
          </a:bodyPr>
          <a:lstStyle/>
          <a:p>
            <a:r>
              <a:rPr lang="en-US" sz="4000" b="1"/>
              <a:t>A</a:t>
            </a:r>
            <a:endParaRPr lang="en-KE" sz="4000" b="1"/>
          </a:p>
        </p:txBody>
      </p:sp>
      <p:sp>
        <p:nvSpPr>
          <p:cNvPr id="33" name="TextBox 32">
            <a:extLst>
              <a:ext uri="{FF2B5EF4-FFF2-40B4-BE49-F238E27FC236}">
                <a16:creationId xmlns:a16="http://schemas.microsoft.com/office/drawing/2014/main" id="{DC3C5BB0-12E5-BEAE-1C0F-545A9C189D5B}"/>
              </a:ext>
            </a:extLst>
          </p:cNvPr>
          <p:cNvSpPr txBox="1"/>
          <p:nvPr/>
        </p:nvSpPr>
        <p:spPr>
          <a:xfrm>
            <a:off x="4129093" y="3392794"/>
            <a:ext cx="471604" cy="707886"/>
          </a:xfrm>
          <a:prstGeom prst="rect">
            <a:avLst/>
          </a:prstGeom>
          <a:noFill/>
        </p:spPr>
        <p:txBody>
          <a:bodyPr wrap="none" rtlCol="0">
            <a:spAutoFit/>
          </a:bodyPr>
          <a:lstStyle/>
          <a:p>
            <a:r>
              <a:rPr lang="en-US" sz="4000" b="1"/>
              <a:t>B</a:t>
            </a:r>
            <a:endParaRPr lang="en-KE" sz="4000" b="1"/>
          </a:p>
        </p:txBody>
      </p:sp>
      <p:sp>
        <p:nvSpPr>
          <p:cNvPr id="34" name="TextBox 33">
            <a:extLst>
              <a:ext uri="{FF2B5EF4-FFF2-40B4-BE49-F238E27FC236}">
                <a16:creationId xmlns:a16="http://schemas.microsoft.com/office/drawing/2014/main" id="{CCE14A49-C4B3-2A35-97D0-E27CC3430849}"/>
              </a:ext>
            </a:extLst>
          </p:cNvPr>
          <p:cNvSpPr txBox="1"/>
          <p:nvPr/>
        </p:nvSpPr>
        <p:spPr>
          <a:xfrm>
            <a:off x="2442566" y="4208646"/>
            <a:ext cx="455574" cy="707886"/>
          </a:xfrm>
          <a:prstGeom prst="rect">
            <a:avLst/>
          </a:prstGeom>
          <a:noFill/>
        </p:spPr>
        <p:txBody>
          <a:bodyPr wrap="none" rtlCol="0">
            <a:spAutoFit/>
          </a:bodyPr>
          <a:lstStyle/>
          <a:p>
            <a:r>
              <a:rPr lang="en-US" sz="4000" b="1"/>
              <a:t>C</a:t>
            </a:r>
            <a:endParaRPr lang="en-KE" sz="4000" b="1"/>
          </a:p>
        </p:txBody>
      </p:sp>
      <p:sp>
        <p:nvSpPr>
          <p:cNvPr id="40" name="TextBox 39">
            <a:extLst>
              <a:ext uri="{FF2B5EF4-FFF2-40B4-BE49-F238E27FC236}">
                <a16:creationId xmlns:a16="http://schemas.microsoft.com/office/drawing/2014/main" id="{90F981CC-600E-8DD7-CCCA-19A004B2C937}"/>
              </a:ext>
            </a:extLst>
          </p:cNvPr>
          <p:cNvSpPr txBox="1"/>
          <p:nvPr/>
        </p:nvSpPr>
        <p:spPr>
          <a:xfrm>
            <a:off x="1555820" y="242697"/>
            <a:ext cx="2901733" cy="707886"/>
          </a:xfrm>
          <a:prstGeom prst="rect">
            <a:avLst/>
          </a:prstGeom>
          <a:solidFill>
            <a:schemeClr val="bg1"/>
          </a:solidFill>
          <a:ln>
            <a:noFill/>
          </a:ln>
        </p:spPr>
        <p:txBody>
          <a:bodyPr wrap="square" rtlCol="0">
            <a:spAutoFit/>
          </a:bodyPr>
          <a:lstStyle/>
          <a:p>
            <a:pPr algn="ctr"/>
            <a:r>
              <a:rPr lang="en-US" sz="2000" b="1">
                <a:solidFill>
                  <a:srgbClr val="FF0000"/>
                </a:solidFill>
                <a:latin typeface="Arial Narrow" panose="020B0606020202030204" pitchFamily="34" charset="0"/>
              </a:rPr>
              <a:t>Incentives created through profitable value chains</a:t>
            </a:r>
          </a:p>
        </p:txBody>
      </p:sp>
      <p:sp>
        <p:nvSpPr>
          <p:cNvPr id="41" name="TextBox 40">
            <a:extLst>
              <a:ext uri="{FF2B5EF4-FFF2-40B4-BE49-F238E27FC236}">
                <a16:creationId xmlns:a16="http://schemas.microsoft.com/office/drawing/2014/main" id="{8B779800-B206-FE6E-F298-2E1180A7F757}"/>
              </a:ext>
            </a:extLst>
          </p:cNvPr>
          <p:cNvSpPr txBox="1"/>
          <p:nvPr/>
        </p:nvSpPr>
        <p:spPr>
          <a:xfrm>
            <a:off x="8995557" y="5090938"/>
            <a:ext cx="2879026" cy="1015663"/>
          </a:xfrm>
          <a:prstGeom prst="rect">
            <a:avLst/>
          </a:prstGeom>
          <a:noFill/>
          <a:ln>
            <a:noFill/>
          </a:ln>
        </p:spPr>
        <p:txBody>
          <a:bodyPr wrap="square" rtlCol="0">
            <a:spAutoFit/>
          </a:bodyPr>
          <a:lstStyle/>
          <a:p>
            <a:pPr algn="ctr"/>
            <a:r>
              <a:rPr lang="en-US" sz="2000" b="1">
                <a:solidFill>
                  <a:srgbClr val="FF0000"/>
                </a:solidFill>
                <a:latin typeface="Arial Narrow" panose="020B0606020202030204" pitchFamily="34" charset="0"/>
              </a:rPr>
              <a:t>Unless incentive schemes (e.g. payment for environmental services)</a:t>
            </a:r>
          </a:p>
        </p:txBody>
      </p:sp>
      <p:sp>
        <p:nvSpPr>
          <p:cNvPr id="44" name="Speech Bubble: Rectangle with Corners Rounded 43">
            <a:extLst>
              <a:ext uri="{FF2B5EF4-FFF2-40B4-BE49-F238E27FC236}">
                <a16:creationId xmlns:a16="http://schemas.microsoft.com/office/drawing/2014/main" id="{B7AAD7A6-8AA9-67E4-AF4E-1630E0D3A531}"/>
              </a:ext>
            </a:extLst>
          </p:cNvPr>
          <p:cNvSpPr/>
          <p:nvPr/>
        </p:nvSpPr>
        <p:spPr>
          <a:xfrm>
            <a:off x="9024697" y="5041581"/>
            <a:ext cx="2819977" cy="1033540"/>
          </a:xfrm>
          <a:prstGeom prst="wedgeRoundRectCallout">
            <a:avLst>
              <a:gd name="adj1" fmla="val -37991"/>
              <a:gd name="adj2" fmla="val -100099"/>
              <a:gd name="adj3" fmla="val 16667"/>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KE"/>
          </a:p>
        </p:txBody>
      </p:sp>
      <p:sp>
        <p:nvSpPr>
          <p:cNvPr id="46" name="Freeform 19">
            <a:extLst>
              <a:ext uri="{FF2B5EF4-FFF2-40B4-BE49-F238E27FC236}">
                <a16:creationId xmlns:a16="http://schemas.microsoft.com/office/drawing/2014/main" id="{B484A7D3-01F7-20E8-467C-A88D63EE7070}"/>
              </a:ext>
            </a:extLst>
          </p:cNvPr>
          <p:cNvSpPr>
            <a:spLocks/>
          </p:cNvSpPr>
          <p:nvPr/>
        </p:nvSpPr>
        <p:spPr bwMode="auto">
          <a:xfrm rot="16200000" flipV="1">
            <a:off x="3802735" y="3579777"/>
            <a:ext cx="1529614" cy="2050366"/>
          </a:xfrm>
          <a:custGeom>
            <a:avLst/>
            <a:gdLst>
              <a:gd name="T0" fmla="*/ 35 w 4119846"/>
              <a:gd name="T1" fmla="*/ 1707544340 h 2838634"/>
              <a:gd name="T2" fmla="*/ 698 w 4119846"/>
              <a:gd name="T3" fmla="*/ 939377018 h 2838634"/>
              <a:gd name="T4" fmla="*/ 4784 w 4119846"/>
              <a:gd name="T5" fmla="*/ 360881080 h 2838634"/>
              <a:gd name="T6" fmla="*/ 13840 w 4119846"/>
              <a:gd name="T7" fmla="*/ 57407064 h 2838634"/>
              <a:gd name="T8" fmla="*/ 28858 w 4119846"/>
              <a:gd name="T9" fmla="*/ 506158 h 28386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19846" h="2838634">
                <a:moveTo>
                  <a:pt x="5046" y="2838634"/>
                </a:moveTo>
                <a:cubicBezTo>
                  <a:pt x="-4151" y="2386689"/>
                  <a:pt x="-13347" y="1934744"/>
                  <a:pt x="99639" y="1561627"/>
                </a:cubicBezTo>
                <a:cubicBezTo>
                  <a:pt x="212625" y="1188510"/>
                  <a:pt x="370280" y="844296"/>
                  <a:pt x="682963" y="599931"/>
                </a:cubicBezTo>
                <a:cubicBezTo>
                  <a:pt x="995646" y="355566"/>
                  <a:pt x="1402922" y="195282"/>
                  <a:pt x="1975736" y="95434"/>
                </a:cubicBezTo>
                <a:cubicBezTo>
                  <a:pt x="2548550" y="-4414"/>
                  <a:pt x="3334198" y="-1787"/>
                  <a:pt x="4119846" y="841"/>
                </a:cubicBezTo>
              </a:path>
            </a:pathLst>
          </a:custGeom>
          <a:noFill/>
          <a:ln w="38100" cap="flat" cmpd="sng" algn="ctr">
            <a:solidFill>
              <a:schemeClr val="accent2"/>
            </a:solidFill>
            <a:prstDash val="solid"/>
            <a:round/>
            <a:headEnd type="none" w="med" len="me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 name="Freeform 18">
            <a:extLst>
              <a:ext uri="{FF2B5EF4-FFF2-40B4-BE49-F238E27FC236}">
                <a16:creationId xmlns:a16="http://schemas.microsoft.com/office/drawing/2014/main" id="{2C3C1275-309C-E70B-EF53-8D47A9EF9637}"/>
              </a:ext>
            </a:extLst>
          </p:cNvPr>
          <p:cNvSpPr>
            <a:spLocks/>
          </p:cNvSpPr>
          <p:nvPr/>
        </p:nvSpPr>
        <p:spPr bwMode="auto">
          <a:xfrm>
            <a:off x="5592725" y="1460866"/>
            <a:ext cx="4057933" cy="2379286"/>
          </a:xfrm>
          <a:custGeom>
            <a:avLst/>
            <a:gdLst>
              <a:gd name="T0" fmla="*/ 10658 w 4119846"/>
              <a:gd name="T1" fmla="*/ 3012035 h 2838634"/>
              <a:gd name="T2" fmla="*/ 210380 w 4119846"/>
              <a:gd name="T3" fmla="*/ 1657022 h 2838634"/>
              <a:gd name="T4" fmla="*/ 1442046 w 4119846"/>
              <a:gd name="T5" fmla="*/ 636578 h 2838634"/>
              <a:gd name="T6" fmla="*/ 4171679 w 4119846"/>
              <a:gd name="T7" fmla="*/ 101265 h 2838634"/>
              <a:gd name="T8" fmla="*/ 8698866 w 4119846"/>
              <a:gd name="T9" fmla="*/ 895 h 28386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19846" h="2838634">
                <a:moveTo>
                  <a:pt x="5046" y="2838634"/>
                </a:moveTo>
                <a:cubicBezTo>
                  <a:pt x="-4151" y="2386689"/>
                  <a:pt x="-13347" y="1934744"/>
                  <a:pt x="99639" y="1561627"/>
                </a:cubicBezTo>
                <a:cubicBezTo>
                  <a:pt x="212625" y="1188510"/>
                  <a:pt x="370280" y="844296"/>
                  <a:pt x="682963" y="599931"/>
                </a:cubicBezTo>
                <a:cubicBezTo>
                  <a:pt x="995646" y="355566"/>
                  <a:pt x="1402922" y="195282"/>
                  <a:pt x="1975736" y="95434"/>
                </a:cubicBezTo>
                <a:cubicBezTo>
                  <a:pt x="2548550" y="-4414"/>
                  <a:pt x="3334198" y="-1787"/>
                  <a:pt x="4119846" y="841"/>
                </a:cubicBezTo>
              </a:path>
            </a:pathLst>
          </a:custGeom>
          <a:noFill/>
          <a:ln w="38100" cap="flat" cmpd="sng" algn="ctr">
            <a:solidFill>
              <a:schemeClr val="accent2"/>
            </a:solidFill>
            <a:prstDash val="solid"/>
            <a:round/>
            <a:headEnd type="none" w="med" len="me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1" name="Picture 20">
            <a:extLst>
              <a:ext uri="{FF2B5EF4-FFF2-40B4-BE49-F238E27FC236}">
                <a16:creationId xmlns:a16="http://schemas.microsoft.com/office/drawing/2014/main" id="{F9407D7F-A610-A49D-A850-3B3C7FF8501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 t="4343" r="20673" b="-437"/>
          <a:stretch/>
        </p:blipFill>
        <p:spPr>
          <a:xfrm>
            <a:off x="5110467" y="3534507"/>
            <a:ext cx="984686" cy="761622"/>
          </a:xfrm>
          <a:prstGeom prst="rect">
            <a:avLst/>
          </a:prstGeom>
          <a:ln w="38100">
            <a:solidFill>
              <a:schemeClr val="accent2"/>
            </a:solidFill>
          </a:ln>
        </p:spPr>
      </p:pic>
      <p:sp>
        <p:nvSpPr>
          <p:cNvPr id="49" name="Freeform 19">
            <a:extLst>
              <a:ext uri="{FF2B5EF4-FFF2-40B4-BE49-F238E27FC236}">
                <a16:creationId xmlns:a16="http://schemas.microsoft.com/office/drawing/2014/main" id="{B791DC16-3F85-837C-88AE-03A071E830DC}"/>
              </a:ext>
            </a:extLst>
          </p:cNvPr>
          <p:cNvSpPr>
            <a:spLocks/>
          </p:cNvSpPr>
          <p:nvPr/>
        </p:nvSpPr>
        <p:spPr bwMode="auto">
          <a:xfrm rot="16200000" flipV="1">
            <a:off x="4261829" y="2790790"/>
            <a:ext cx="1794198" cy="3376877"/>
          </a:xfrm>
          <a:custGeom>
            <a:avLst/>
            <a:gdLst>
              <a:gd name="T0" fmla="*/ 35 w 4119846"/>
              <a:gd name="T1" fmla="*/ 1707544340 h 2838634"/>
              <a:gd name="T2" fmla="*/ 698 w 4119846"/>
              <a:gd name="T3" fmla="*/ 939377018 h 2838634"/>
              <a:gd name="T4" fmla="*/ 4784 w 4119846"/>
              <a:gd name="T5" fmla="*/ 360881080 h 2838634"/>
              <a:gd name="T6" fmla="*/ 13840 w 4119846"/>
              <a:gd name="T7" fmla="*/ 57407064 h 2838634"/>
              <a:gd name="T8" fmla="*/ 28858 w 4119846"/>
              <a:gd name="T9" fmla="*/ 506158 h 28386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19846" h="2838634">
                <a:moveTo>
                  <a:pt x="5046" y="2838634"/>
                </a:moveTo>
                <a:cubicBezTo>
                  <a:pt x="-4151" y="2386689"/>
                  <a:pt x="-13347" y="1934744"/>
                  <a:pt x="99639" y="1561627"/>
                </a:cubicBezTo>
                <a:cubicBezTo>
                  <a:pt x="212625" y="1188510"/>
                  <a:pt x="370280" y="844296"/>
                  <a:pt x="682963" y="599931"/>
                </a:cubicBezTo>
                <a:cubicBezTo>
                  <a:pt x="995646" y="355566"/>
                  <a:pt x="1402922" y="195282"/>
                  <a:pt x="1975736" y="95434"/>
                </a:cubicBezTo>
                <a:cubicBezTo>
                  <a:pt x="2548550" y="-4414"/>
                  <a:pt x="3334198" y="-1787"/>
                  <a:pt x="4119846" y="841"/>
                </a:cubicBezTo>
              </a:path>
            </a:pathLst>
          </a:custGeom>
          <a:noFill/>
          <a:ln w="38100" cap="flat" cmpd="sng" algn="ctr">
            <a:solidFill>
              <a:schemeClr val="accent4">
                <a:lumMod val="75000"/>
              </a:schemeClr>
            </a:solidFill>
            <a:prstDash val="solid"/>
            <a:round/>
            <a:headEnd type="none" w="med" len="me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 name="Freeform 18">
            <a:extLst>
              <a:ext uri="{FF2B5EF4-FFF2-40B4-BE49-F238E27FC236}">
                <a16:creationId xmlns:a16="http://schemas.microsoft.com/office/drawing/2014/main" id="{ADD7D3DD-27EC-F11F-B034-3410E797A89C}"/>
              </a:ext>
            </a:extLst>
          </p:cNvPr>
          <p:cNvSpPr>
            <a:spLocks/>
          </p:cNvSpPr>
          <p:nvPr/>
        </p:nvSpPr>
        <p:spPr bwMode="auto">
          <a:xfrm>
            <a:off x="8366092" y="1467214"/>
            <a:ext cx="1238824" cy="2185116"/>
          </a:xfrm>
          <a:custGeom>
            <a:avLst/>
            <a:gdLst>
              <a:gd name="T0" fmla="*/ 10658 w 4119846"/>
              <a:gd name="T1" fmla="*/ 3012035 h 2838634"/>
              <a:gd name="T2" fmla="*/ 210380 w 4119846"/>
              <a:gd name="T3" fmla="*/ 1657022 h 2838634"/>
              <a:gd name="T4" fmla="*/ 1442046 w 4119846"/>
              <a:gd name="T5" fmla="*/ 636578 h 2838634"/>
              <a:gd name="T6" fmla="*/ 4171679 w 4119846"/>
              <a:gd name="T7" fmla="*/ 101265 h 2838634"/>
              <a:gd name="T8" fmla="*/ 8698866 w 4119846"/>
              <a:gd name="T9" fmla="*/ 895 h 28386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19846" h="2838634">
                <a:moveTo>
                  <a:pt x="5046" y="2838634"/>
                </a:moveTo>
                <a:cubicBezTo>
                  <a:pt x="-4151" y="2386689"/>
                  <a:pt x="-13347" y="1934744"/>
                  <a:pt x="99639" y="1561627"/>
                </a:cubicBezTo>
                <a:cubicBezTo>
                  <a:pt x="212625" y="1188510"/>
                  <a:pt x="370280" y="844296"/>
                  <a:pt x="682963" y="599931"/>
                </a:cubicBezTo>
                <a:cubicBezTo>
                  <a:pt x="995646" y="355566"/>
                  <a:pt x="1402922" y="195282"/>
                  <a:pt x="1975736" y="95434"/>
                </a:cubicBezTo>
                <a:cubicBezTo>
                  <a:pt x="2548550" y="-4414"/>
                  <a:pt x="3334198" y="-1787"/>
                  <a:pt x="4119846" y="841"/>
                </a:cubicBezTo>
              </a:path>
            </a:pathLst>
          </a:custGeom>
          <a:noFill/>
          <a:ln w="38100" cap="flat" cmpd="sng" algn="ctr">
            <a:solidFill>
              <a:srgbClr val="C00000"/>
            </a:solidFill>
            <a:prstDash val="solid"/>
            <a:round/>
            <a:headEnd type="none" w="med" len="me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0" name="Picture 19" descr="C:\WINDOWS\Profiles\gbright\Desktop\BRIGHT2\1.JPG">
            <a:extLst>
              <a:ext uri="{FF2B5EF4-FFF2-40B4-BE49-F238E27FC236}">
                <a16:creationId xmlns:a16="http://schemas.microsoft.com/office/drawing/2014/main" id="{A3CF5965-5FFA-EE3A-7418-CD40F169843D}"/>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3690" t="12927" r="521" b="13390"/>
          <a:stretch/>
        </p:blipFill>
        <p:spPr bwMode="auto">
          <a:xfrm>
            <a:off x="6351857" y="3143924"/>
            <a:ext cx="1021298" cy="769013"/>
          </a:xfrm>
          <a:prstGeom prst="rect">
            <a:avLst/>
          </a:prstGeom>
          <a:noFill/>
          <a:ln w="38100">
            <a:solidFill>
              <a:schemeClr val="accent4">
                <a:lumMod val="75000"/>
              </a:schemeClr>
            </a:solidFill>
          </a:ln>
          <a:extLst>
            <a:ext uri="{909E8E84-426E-40DD-AFC4-6F175D3DCCD1}">
              <a14:hiddenFill xmlns:a14="http://schemas.microsoft.com/office/drawing/2010/main">
                <a:solidFill>
                  <a:srgbClr val="FFFFFF"/>
                </a:solidFill>
              </a14:hiddenFill>
            </a:ext>
          </a:extLst>
        </p:spPr>
      </p:pic>
      <p:sp>
        <p:nvSpPr>
          <p:cNvPr id="51" name="Freeform 19">
            <a:extLst>
              <a:ext uri="{FF2B5EF4-FFF2-40B4-BE49-F238E27FC236}">
                <a16:creationId xmlns:a16="http://schemas.microsoft.com/office/drawing/2014/main" id="{D962A659-5D7D-BFE6-91F3-F867CD8BEA36}"/>
              </a:ext>
            </a:extLst>
          </p:cNvPr>
          <p:cNvSpPr>
            <a:spLocks/>
          </p:cNvSpPr>
          <p:nvPr/>
        </p:nvSpPr>
        <p:spPr bwMode="auto">
          <a:xfrm rot="16200000" flipV="1">
            <a:off x="4863044" y="1866719"/>
            <a:ext cx="2099508" cy="4906588"/>
          </a:xfrm>
          <a:custGeom>
            <a:avLst/>
            <a:gdLst>
              <a:gd name="T0" fmla="*/ 35 w 4119846"/>
              <a:gd name="T1" fmla="*/ 1707544340 h 2838634"/>
              <a:gd name="T2" fmla="*/ 698 w 4119846"/>
              <a:gd name="T3" fmla="*/ 939377018 h 2838634"/>
              <a:gd name="T4" fmla="*/ 4784 w 4119846"/>
              <a:gd name="T5" fmla="*/ 360881080 h 2838634"/>
              <a:gd name="T6" fmla="*/ 13840 w 4119846"/>
              <a:gd name="T7" fmla="*/ 57407064 h 2838634"/>
              <a:gd name="T8" fmla="*/ 28858 w 4119846"/>
              <a:gd name="T9" fmla="*/ 506158 h 28386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19846" h="2838634">
                <a:moveTo>
                  <a:pt x="5046" y="2838634"/>
                </a:moveTo>
                <a:cubicBezTo>
                  <a:pt x="-4151" y="2386689"/>
                  <a:pt x="-13347" y="1934744"/>
                  <a:pt x="99639" y="1561627"/>
                </a:cubicBezTo>
                <a:cubicBezTo>
                  <a:pt x="212625" y="1188510"/>
                  <a:pt x="370280" y="844296"/>
                  <a:pt x="682963" y="599931"/>
                </a:cubicBezTo>
                <a:cubicBezTo>
                  <a:pt x="995646" y="355566"/>
                  <a:pt x="1402922" y="195282"/>
                  <a:pt x="1975736" y="95434"/>
                </a:cubicBezTo>
                <a:cubicBezTo>
                  <a:pt x="2548550" y="-4414"/>
                  <a:pt x="3334198" y="-1787"/>
                  <a:pt x="4119846" y="841"/>
                </a:cubicBezTo>
              </a:path>
            </a:pathLst>
          </a:custGeom>
          <a:noFill/>
          <a:ln w="38100" cap="flat" cmpd="sng" algn="ctr">
            <a:solidFill>
              <a:srgbClr val="C00000"/>
            </a:solidFill>
            <a:prstDash val="solid"/>
            <a:round/>
            <a:headEnd type="none" w="med" len="me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9" name="Picture 2">
            <a:extLst>
              <a:ext uri="{FF2B5EF4-FFF2-40B4-BE49-F238E27FC236}">
                <a16:creationId xmlns:a16="http://schemas.microsoft.com/office/drawing/2014/main" id="{43AC1787-CA56-798D-2868-C43C3C9E2CEE}"/>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411" t="55573" r="61907" b="7168"/>
          <a:stretch/>
        </p:blipFill>
        <p:spPr bwMode="auto">
          <a:xfrm>
            <a:off x="7915332" y="2983112"/>
            <a:ext cx="1109364" cy="813533"/>
          </a:xfrm>
          <a:prstGeom prst="rect">
            <a:avLst/>
          </a:prstGeom>
          <a:noFill/>
          <a:ln w="38100">
            <a:solidFill>
              <a:srgbClr val="C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7" name="Straight Arrow Connector 56">
            <a:extLst>
              <a:ext uri="{FF2B5EF4-FFF2-40B4-BE49-F238E27FC236}">
                <a16:creationId xmlns:a16="http://schemas.microsoft.com/office/drawing/2014/main" id="{A40DF064-8563-F532-32BD-BDA96F6ED0CE}"/>
              </a:ext>
            </a:extLst>
          </p:cNvPr>
          <p:cNvCxnSpPr>
            <a:cxnSpLocks/>
          </p:cNvCxnSpPr>
          <p:nvPr/>
        </p:nvCxnSpPr>
        <p:spPr>
          <a:xfrm>
            <a:off x="3470489" y="5629268"/>
            <a:ext cx="1867055" cy="8613"/>
          </a:xfrm>
          <a:prstGeom prst="straightConnector1">
            <a:avLst/>
          </a:prstGeom>
          <a:ln w="762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72749879-F1D1-87C4-51C8-B3C0852800EF}"/>
              </a:ext>
            </a:extLst>
          </p:cNvPr>
          <p:cNvCxnSpPr>
            <a:cxnSpLocks/>
          </p:cNvCxnSpPr>
          <p:nvPr/>
        </p:nvCxnSpPr>
        <p:spPr>
          <a:xfrm>
            <a:off x="3459504" y="5836114"/>
            <a:ext cx="3093709" cy="0"/>
          </a:xfrm>
          <a:prstGeom prst="straightConnector1">
            <a:avLst/>
          </a:prstGeom>
          <a:ln w="76200">
            <a:solidFill>
              <a:schemeClr val="accent4">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5C7D30E4-6C56-D114-91F4-716644A30C1A}"/>
              </a:ext>
            </a:extLst>
          </p:cNvPr>
          <p:cNvCxnSpPr>
            <a:cxnSpLocks/>
          </p:cNvCxnSpPr>
          <p:nvPr/>
        </p:nvCxnSpPr>
        <p:spPr>
          <a:xfrm>
            <a:off x="3459504" y="6098726"/>
            <a:ext cx="4727157" cy="0"/>
          </a:xfrm>
          <a:prstGeom prst="straightConnector1">
            <a:avLst/>
          </a:prstGeom>
          <a:ln w="762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1A7825FA-617C-EBEA-4812-9F88CD28F18B}"/>
              </a:ext>
            </a:extLst>
          </p:cNvPr>
          <p:cNvSpPr txBox="1"/>
          <p:nvPr/>
        </p:nvSpPr>
        <p:spPr>
          <a:xfrm>
            <a:off x="4062980" y="5486393"/>
            <a:ext cx="682071" cy="707886"/>
          </a:xfrm>
          <a:prstGeom prst="rect">
            <a:avLst/>
          </a:prstGeom>
          <a:solidFill>
            <a:schemeClr val="bg1"/>
          </a:solidFill>
          <a:ln>
            <a:solidFill>
              <a:srgbClr val="FF0000"/>
            </a:solidFill>
          </a:ln>
        </p:spPr>
        <p:txBody>
          <a:bodyPr wrap="square" rtlCol="0">
            <a:spAutoFit/>
          </a:bodyPr>
          <a:lstStyle/>
          <a:p>
            <a:pPr algn="ctr"/>
            <a:r>
              <a:rPr lang="en-US" sz="2000" b="1">
                <a:solidFill>
                  <a:srgbClr val="FF0000"/>
                </a:solidFill>
                <a:latin typeface="Arial Narrow" panose="020B0606020202030204" pitchFamily="34" charset="0"/>
              </a:rPr>
              <a:t>R-o-I = 0</a:t>
            </a:r>
          </a:p>
        </p:txBody>
      </p:sp>
      <p:sp>
        <p:nvSpPr>
          <p:cNvPr id="65" name="TextBox 64">
            <a:extLst>
              <a:ext uri="{FF2B5EF4-FFF2-40B4-BE49-F238E27FC236}">
                <a16:creationId xmlns:a16="http://schemas.microsoft.com/office/drawing/2014/main" id="{811F8F11-EB56-743B-D4E3-1F1664EEF75A}"/>
              </a:ext>
            </a:extLst>
          </p:cNvPr>
          <p:cNvSpPr txBox="1"/>
          <p:nvPr/>
        </p:nvSpPr>
        <p:spPr>
          <a:xfrm>
            <a:off x="5587863" y="2739594"/>
            <a:ext cx="688009" cy="769441"/>
          </a:xfrm>
          <a:prstGeom prst="rect">
            <a:avLst/>
          </a:prstGeom>
          <a:noFill/>
        </p:spPr>
        <p:txBody>
          <a:bodyPr wrap="none" rtlCol="0">
            <a:spAutoFit/>
          </a:bodyPr>
          <a:lstStyle/>
          <a:p>
            <a:r>
              <a:rPr lang="en-KE" sz="4400">
                <a:solidFill>
                  <a:schemeClr val="accent2"/>
                </a:solidFill>
                <a:sym typeface="Wingdings" panose="05000000000000000000" pitchFamily="2" charset="2"/>
              </a:rPr>
              <a:t></a:t>
            </a:r>
            <a:endParaRPr lang="en-KE" sz="4400">
              <a:solidFill>
                <a:schemeClr val="accent2"/>
              </a:solidFill>
            </a:endParaRPr>
          </a:p>
        </p:txBody>
      </p:sp>
      <p:sp>
        <p:nvSpPr>
          <p:cNvPr id="66" name="TextBox 65">
            <a:extLst>
              <a:ext uri="{FF2B5EF4-FFF2-40B4-BE49-F238E27FC236}">
                <a16:creationId xmlns:a16="http://schemas.microsoft.com/office/drawing/2014/main" id="{66AC5742-7570-CF54-3E4A-8F6CF7DD4E4C}"/>
              </a:ext>
            </a:extLst>
          </p:cNvPr>
          <p:cNvSpPr txBox="1"/>
          <p:nvPr/>
        </p:nvSpPr>
        <p:spPr>
          <a:xfrm>
            <a:off x="6941917" y="2372679"/>
            <a:ext cx="688009" cy="769441"/>
          </a:xfrm>
          <a:prstGeom prst="rect">
            <a:avLst/>
          </a:prstGeom>
          <a:noFill/>
        </p:spPr>
        <p:txBody>
          <a:bodyPr wrap="none" rtlCol="0">
            <a:spAutoFit/>
          </a:bodyPr>
          <a:lstStyle/>
          <a:p>
            <a:r>
              <a:rPr lang="en-KE" sz="4400">
                <a:solidFill>
                  <a:schemeClr val="accent4">
                    <a:lumMod val="75000"/>
                  </a:schemeClr>
                </a:solidFill>
                <a:sym typeface="Wingdings" panose="05000000000000000000" pitchFamily="2" charset="2"/>
              </a:rPr>
              <a:t></a:t>
            </a:r>
            <a:endParaRPr lang="en-KE" sz="4400">
              <a:solidFill>
                <a:schemeClr val="accent4">
                  <a:lumMod val="75000"/>
                </a:schemeClr>
              </a:solidFill>
            </a:endParaRPr>
          </a:p>
        </p:txBody>
      </p:sp>
      <p:sp>
        <p:nvSpPr>
          <p:cNvPr id="67" name="TextBox 66">
            <a:extLst>
              <a:ext uri="{FF2B5EF4-FFF2-40B4-BE49-F238E27FC236}">
                <a16:creationId xmlns:a16="http://schemas.microsoft.com/office/drawing/2014/main" id="{08879FED-118D-637E-7E02-A9BAD2CB184E}"/>
              </a:ext>
            </a:extLst>
          </p:cNvPr>
          <p:cNvSpPr txBox="1"/>
          <p:nvPr/>
        </p:nvSpPr>
        <p:spPr>
          <a:xfrm>
            <a:off x="8395285" y="2282261"/>
            <a:ext cx="688009" cy="769441"/>
          </a:xfrm>
          <a:prstGeom prst="rect">
            <a:avLst/>
          </a:prstGeom>
          <a:noFill/>
        </p:spPr>
        <p:txBody>
          <a:bodyPr wrap="none" rtlCol="0">
            <a:spAutoFit/>
          </a:bodyPr>
          <a:lstStyle/>
          <a:p>
            <a:r>
              <a:rPr lang="en-KE" sz="4400">
                <a:solidFill>
                  <a:srgbClr val="C00000"/>
                </a:solidFill>
                <a:sym typeface="Wingdings" panose="05000000000000000000" pitchFamily="2" charset="2"/>
              </a:rPr>
              <a:t></a:t>
            </a:r>
            <a:endParaRPr lang="en-KE" sz="4400">
              <a:solidFill>
                <a:srgbClr val="C00000"/>
              </a:solidFill>
            </a:endParaRPr>
          </a:p>
        </p:txBody>
      </p:sp>
      <p:sp>
        <p:nvSpPr>
          <p:cNvPr id="70" name="Freeform 18">
            <a:extLst>
              <a:ext uri="{FF2B5EF4-FFF2-40B4-BE49-F238E27FC236}">
                <a16:creationId xmlns:a16="http://schemas.microsoft.com/office/drawing/2014/main" id="{CE1E09D9-FC13-DEFA-A511-56298C6801A1}"/>
              </a:ext>
            </a:extLst>
          </p:cNvPr>
          <p:cNvSpPr>
            <a:spLocks/>
          </p:cNvSpPr>
          <p:nvPr/>
        </p:nvSpPr>
        <p:spPr bwMode="auto">
          <a:xfrm>
            <a:off x="2974186" y="2315117"/>
            <a:ext cx="2414229" cy="2576794"/>
          </a:xfrm>
          <a:custGeom>
            <a:avLst/>
            <a:gdLst>
              <a:gd name="T0" fmla="*/ 5046 w 4119846"/>
              <a:gd name="T1" fmla="*/ 2838266 h 2838634"/>
              <a:gd name="T2" fmla="*/ 99625 w 4119846"/>
              <a:gd name="T3" fmla="*/ 1561425 h 2838634"/>
              <a:gd name="T4" fmla="*/ 682869 w 4119846"/>
              <a:gd name="T5" fmla="*/ 599853 h 2838634"/>
              <a:gd name="T6" fmla="*/ 1975464 w 4119846"/>
              <a:gd name="T7" fmla="*/ 95422 h 2838634"/>
              <a:gd name="T8" fmla="*/ 4119278 w 4119846"/>
              <a:gd name="T9" fmla="*/ 841 h 28386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19846" h="2838634">
                <a:moveTo>
                  <a:pt x="5046" y="2838634"/>
                </a:moveTo>
                <a:cubicBezTo>
                  <a:pt x="-4151" y="2386689"/>
                  <a:pt x="-13347" y="1934744"/>
                  <a:pt x="99639" y="1561627"/>
                </a:cubicBezTo>
                <a:cubicBezTo>
                  <a:pt x="212625" y="1188510"/>
                  <a:pt x="370280" y="844296"/>
                  <a:pt x="682963" y="599931"/>
                </a:cubicBezTo>
                <a:cubicBezTo>
                  <a:pt x="995646" y="355566"/>
                  <a:pt x="1402922" y="195282"/>
                  <a:pt x="1975736" y="95434"/>
                </a:cubicBezTo>
                <a:cubicBezTo>
                  <a:pt x="2548550" y="-4414"/>
                  <a:pt x="3334198" y="-1787"/>
                  <a:pt x="4119846" y="841"/>
                </a:cubicBezTo>
              </a:path>
            </a:pathLst>
          </a:custGeom>
          <a:noFill/>
          <a:ln w="38100" cap="flat" cmpd="sng" algn="ctr">
            <a:solidFill>
              <a:srgbClr val="7030A0"/>
            </a:solidFill>
            <a:prstDash val="solid"/>
            <a:round/>
            <a:headEnd type="none" w="med" len="me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 name="Freeform 18">
            <a:extLst>
              <a:ext uri="{FF2B5EF4-FFF2-40B4-BE49-F238E27FC236}">
                <a16:creationId xmlns:a16="http://schemas.microsoft.com/office/drawing/2014/main" id="{DE77145C-63EE-9C3A-6B3F-381BCEE9D6F2}"/>
              </a:ext>
            </a:extLst>
          </p:cNvPr>
          <p:cNvSpPr>
            <a:spLocks/>
          </p:cNvSpPr>
          <p:nvPr/>
        </p:nvSpPr>
        <p:spPr bwMode="auto">
          <a:xfrm flipH="1">
            <a:off x="1536402" y="2311403"/>
            <a:ext cx="1379186" cy="2538361"/>
          </a:xfrm>
          <a:custGeom>
            <a:avLst/>
            <a:gdLst>
              <a:gd name="T0" fmla="*/ 5046 w 4119846"/>
              <a:gd name="T1" fmla="*/ 2838266 h 2838634"/>
              <a:gd name="T2" fmla="*/ 99625 w 4119846"/>
              <a:gd name="T3" fmla="*/ 1561425 h 2838634"/>
              <a:gd name="T4" fmla="*/ 682869 w 4119846"/>
              <a:gd name="T5" fmla="*/ 599853 h 2838634"/>
              <a:gd name="T6" fmla="*/ 1975464 w 4119846"/>
              <a:gd name="T7" fmla="*/ 95422 h 2838634"/>
              <a:gd name="T8" fmla="*/ 4119278 w 4119846"/>
              <a:gd name="T9" fmla="*/ 841 h 28386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19846" h="2838634">
                <a:moveTo>
                  <a:pt x="5046" y="2838634"/>
                </a:moveTo>
                <a:cubicBezTo>
                  <a:pt x="-4151" y="2386689"/>
                  <a:pt x="-13347" y="1934744"/>
                  <a:pt x="99639" y="1561627"/>
                </a:cubicBezTo>
                <a:cubicBezTo>
                  <a:pt x="212625" y="1188510"/>
                  <a:pt x="370280" y="844296"/>
                  <a:pt x="682963" y="599931"/>
                </a:cubicBezTo>
                <a:cubicBezTo>
                  <a:pt x="995646" y="355566"/>
                  <a:pt x="1402922" y="195282"/>
                  <a:pt x="1975736" y="95434"/>
                </a:cubicBezTo>
                <a:cubicBezTo>
                  <a:pt x="2548550" y="-4414"/>
                  <a:pt x="3334198" y="-1787"/>
                  <a:pt x="4119846" y="841"/>
                </a:cubicBezTo>
              </a:path>
            </a:pathLst>
          </a:custGeom>
          <a:noFill/>
          <a:ln w="38100" cap="flat" cmpd="sng" algn="ctr">
            <a:solidFill>
              <a:srgbClr val="FF0000"/>
            </a:solidFill>
            <a:prstDash val="solid"/>
            <a:round/>
            <a:headEnd type="none" w="med" len="me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 name="Flowchart: Summing Junction 71">
            <a:extLst>
              <a:ext uri="{FF2B5EF4-FFF2-40B4-BE49-F238E27FC236}">
                <a16:creationId xmlns:a16="http://schemas.microsoft.com/office/drawing/2014/main" id="{18148EF4-1650-3884-16CB-41900C626966}"/>
              </a:ext>
            </a:extLst>
          </p:cNvPr>
          <p:cNvSpPr/>
          <p:nvPr/>
        </p:nvSpPr>
        <p:spPr>
          <a:xfrm>
            <a:off x="5256284" y="2091850"/>
            <a:ext cx="416354" cy="441507"/>
          </a:xfrm>
          <a:prstGeom prst="flowChartSummingJunction">
            <a:avLst/>
          </a:prstGeom>
          <a:noFill/>
          <a:ln w="381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KE"/>
          </a:p>
        </p:txBody>
      </p:sp>
      <p:sp>
        <p:nvSpPr>
          <p:cNvPr id="74" name="TextBox 73">
            <a:extLst>
              <a:ext uri="{FF2B5EF4-FFF2-40B4-BE49-F238E27FC236}">
                <a16:creationId xmlns:a16="http://schemas.microsoft.com/office/drawing/2014/main" id="{E36CB07B-9C5C-DC4C-7FB6-39337C6F6829}"/>
              </a:ext>
            </a:extLst>
          </p:cNvPr>
          <p:cNvSpPr txBox="1"/>
          <p:nvPr/>
        </p:nvSpPr>
        <p:spPr>
          <a:xfrm>
            <a:off x="6503362" y="470361"/>
            <a:ext cx="688009" cy="769441"/>
          </a:xfrm>
          <a:prstGeom prst="rect">
            <a:avLst/>
          </a:prstGeom>
          <a:noFill/>
        </p:spPr>
        <p:txBody>
          <a:bodyPr wrap="none" rtlCol="0">
            <a:spAutoFit/>
          </a:bodyPr>
          <a:lstStyle/>
          <a:p>
            <a:r>
              <a:rPr lang="en-KE" sz="4400">
                <a:solidFill>
                  <a:srgbClr val="00B050"/>
                </a:solidFill>
                <a:sym typeface="Wingdings" panose="05000000000000000000" pitchFamily="2" charset="2"/>
              </a:rPr>
              <a:t></a:t>
            </a:r>
            <a:endParaRPr lang="en-KE" sz="4400">
              <a:solidFill>
                <a:srgbClr val="00B050"/>
              </a:solidFill>
            </a:endParaRPr>
          </a:p>
        </p:txBody>
      </p:sp>
      <p:sp>
        <p:nvSpPr>
          <p:cNvPr id="75" name="Flowchart: Summing Junction 74">
            <a:extLst>
              <a:ext uri="{FF2B5EF4-FFF2-40B4-BE49-F238E27FC236}">
                <a16:creationId xmlns:a16="http://schemas.microsoft.com/office/drawing/2014/main" id="{8AA8F56E-8D76-5047-AC0B-2D2E4770379F}"/>
              </a:ext>
            </a:extLst>
          </p:cNvPr>
          <p:cNvSpPr/>
          <p:nvPr/>
        </p:nvSpPr>
        <p:spPr>
          <a:xfrm>
            <a:off x="3781859" y="2988395"/>
            <a:ext cx="416354" cy="441507"/>
          </a:xfrm>
          <a:prstGeom prst="flowChartSummingJunction">
            <a:avLst/>
          </a:prstGeom>
          <a:noFill/>
          <a:ln w="38100">
            <a:solidFill>
              <a:srgbClr val="3333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KE"/>
          </a:p>
        </p:txBody>
      </p:sp>
      <p:sp>
        <p:nvSpPr>
          <p:cNvPr id="69" name="Freeform 18">
            <a:extLst>
              <a:ext uri="{FF2B5EF4-FFF2-40B4-BE49-F238E27FC236}">
                <a16:creationId xmlns:a16="http://schemas.microsoft.com/office/drawing/2014/main" id="{15AB8287-E9D2-741F-1F64-3A7FB14DE04F}"/>
              </a:ext>
            </a:extLst>
          </p:cNvPr>
          <p:cNvSpPr>
            <a:spLocks/>
          </p:cNvSpPr>
          <p:nvPr/>
        </p:nvSpPr>
        <p:spPr bwMode="auto">
          <a:xfrm>
            <a:off x="2937733" y="3202298"/>
            <a:ext cx="978039" cy="1652902"/>
          </a:xfrm>
          <a:custGeom>
            <a:avLst/>
            <a:gdLst>
              <a:gd name="T0" fmla="*/ 5046 w 4119846"/>
              <a:gd name="T1" fmla="*/ 2838266 h 2838634"/>
              <a:gd name="T2" fmla="*/ 99625 w 4119846"/>
              <a:gd name="T3" fmla="*/ 1561425 h 2838634"/>
              <a:gd name="T4" fmla="*/ 682869 w 4119846"/>
              <a:gd name="T5" fmla="*/ 599853 h 2838634"/>
              <a:gd name="T6" fmla="*/ 1975464 w 4119846"/>
              <a:gd name="T7" fmla="*/ 95422 h 2838634"/>
              <a:gd name="T8" fmla="*/ 4119278 w 4119846"/>
              <a:gd name="T9" fmla="*/ 841 h 28386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19846" h="2838634">
                <a:moveTo>
                  <a:pt x="5046" y="2838634"/>
                </a:moveTo>
                <a:cubicBezTo>
                  <a:pt x="-4151" y="2386689"/>
                  <a:pt x="-13347" y="1934744"/>
                  <a:pt x="99639" y="1561627"/>
                </a:cubicBezTo>
                <a:cubicBezTo>
                  <a:pt x="212625" y="1188510"/>
                  <a:pt x="370280" y="844296"/>
                  <a:pt x="682963" y="599931"/>
                </a:cubicBezTo>
                <a:cubicBezTo>
                  <a:pt x="995646" y="355566"/>
                  <a:pt x="1402922" y="195282"/>
                  <a:pt x="1975736" y="95434"/>
                </a:cubicBezTo>
                <a:cubicBezTo>
                  <a:pt x="2548550" y="-4414"/>
                  <a:pt x="3334198" y="-1787"/>
                  <a:pt x="4119846" y="841"/>
                </a:cubicBezTo>
              </a:path>
            </a:pathLst>
          </a:custGeom>
          <a:noFill/>
          <a:ln w="38100" cap="flat" cmpd="sng" algn="ctr">
            <a:solidFill>
              <a:srgbClr val="3333FF"/>
            </a:solidFill>
            <a:prstDash val="solid"/>
            <a:round/>
            <a:headEnd type="none" w="med" len="me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6" name="TextBox 75">
            <a:extLst>
              <a:ext uri="{FF2B5EF4-FFF2-40B4-BE49-F238E27FC236}">
                <a16:creationId xmlns:a16="http://schemas.microsoft.com/office/drawing/2014/main" id="{1FDC7E21-7F0E-9FCE-56F9-B1B830337EBB}"/>
              </a:ext>
            </a:extLst>
          </p:cNvPr>
          <p:cNvSpPr txBox="1"/>
          <p:nvPr/>
        </p:nvSpPr>
        <p:spPr>
          <a:xfrm>
            <a:off x="3226045" y="3247599"/>
            <a:ext cx="688009" cy="769441"/>
          </a:xfrm>
          <a:prstGeom prst="rect">
            <a:avLst/>
          </a:prstGeom>
          <a:noFill/>
        </p:spPr>
        <p:txBody>
          <a:bodyPr wrap="none" rtlCol="0">
            <a:spAutoFit/>
          </a:bodyPr>
          <a:lstStyle/>
          <a:p>
            <a:r>
              <a:rPr lang="en-KE" sz="4400">
                <a:solidFill>
                  <a:srgbClr val="3333FF"/>
                </a:solidFill>
                <a:sym typeface="Wingdings" panose="05000000000000000000" pitchFamily="2" charset="2"/>
              </a:rPr>
              <a:t></a:t>
            </a:r>
            <a:endParaRPr lang="en-KE" sz="4400">
              <a:solidFill>
                <a:srgbClr val="3333FF"/>
              </a:solidFill>
            </a:endParaRPr>
          </a:p>
        </p:txBody>
      </p:sp>
      <p:sp>
        <p:nvSpPr>
          <p:cNvPr id="77" name="TextBox 76">
            <a:extLst>
              <a:ext uri="{FF2B5EF4-FFF2-40B4-BE49-F238E27FC236}">
                <a16:creationId xmlns:a16="http://schemas.microsoft.com/office/drawing/2014/main" id="{B74829C1-5B84-D51B-21F6-8029CB4573AA}"/>
              </a:ext>
            </a:extLst>
          </p:cNvPr>
          <p:cNvSpPr txBox="1"/>
          <p:nvPr/>
        </p:nvSpPr>
        <p:spPr>
          <a:xfrm>
            <a:off x="2389966" y="1898099"/>
            <a:ext cx="688009" cy="769441"/>
          </a:xfrm>
          <a:prstGeom prst="rect">
            <a:avLst/>
          </a:prstGeom>
          <a:noFill/>
        </p:spPr>
        <p:txBody>
          <a:bodyPr wrap="none" rtlCol="0">
            <a:spAutoFit/>
          </a:bodyPr>
          <a:lstStyle/>
          <a:p>
            <a:r>
              <a:rPr lang="en-KE" sz="4400">
                <a:solidFill>
                  <a:srgbClr val="FF0000"/>
                </a:solidFill>
                <a:sym typeface="Wingdings" panose="05000000000000000000" pitchFamily="2" charset="2"/>
              </a:rPr>
              <a:t></a:t>
            </a:r>
            <a:endParaRPr lang="en-KE" sz="4400">
              <a:solidFill>
                <a:srgbClr val="FF0000"/>
              </a:solidFill>
            </a:endParaRPr>
          </a:p>
        </p:txBody>
      </p:sp>
      <p:sp>
        <p:nvSpPr>
          <p:cNvPr id="78" name="TextBox 77">
            <a:extLst>
              <a:ext uri="{FF2B5EF4-FFF2-40B4-BE49-F238E27FC236}">
                <a16:creationId xmlns:a16="http://schemas.microsoft.com/office/drawing/2014/main" id="{C5EC8BB5-0B75-D04B-78D4-326A0509FBCA}"/>
              </a:ext>
            </a:extLst>
          </p:cNvPr>
          <p:cNvSpPr txBox="1"/>
          <p:nvPr/>
        </p:nvSpPr>
        <p:spPr>
          <a:xfrm>
            <a:off x="4367961" y="2330366"/>
            <a:ext cx="688009" cy="769441"/>
          </a:xfrm>
          <a:prstGeom prst="rect">
            <a:avLst/>
          </a:prstGeom>
          <a:noFill/>
        </p:spPr>
        <p:txBody>
          <a:bodyPr wrap="none" rtlCol="0">
            <a:spAutoFit/>
          </a:bodyPr>
          <a:lstStyle/>
          <a:p>
            <a:r>
              <a:rPr lang="en-KE" sz="4400">
                <a:solidFill>
                  <a:srgbClr val="7030A0"/>
                </a:solidFill>
                <a:sym typeface="Wingdings" panose="05000000000000000000" pitchFamily="2" charset="2"/>
              </a:rPr>
              <a:t></a:t>
            </a:r>
            <a:endParaRPr lang="en-KE" sz="4400">
              <a:solidFill>
                <a:srgbClr val="7030A0"/>
              </a:solidFill>
            </a:endParaRPr>
          </a:p>
        </p:txBody>
      </p:sp>
      <p:sp>
        <p:nvSpPr>
          <p:cNvPr id="79" name="Freeform 18">
            <a:extLst>
              <a:ext uri="{FF2B5EF4-FFF2-40B4-BE49-F238E27FC236}">
                <a16:creationId xmlns:a16="http://schemas.microsoft.com/office/drawing/2014/main" id="{F3F07A97-5420-13A4-9578-071EE4B0013E}"/>
              </a:ext>
            </a:extLst>
          </p:cNvPr>
          <p:cNvSpPr>
            <a:spLocks/>
          </p:cNvSpPr>
          <p:nvPr/>
        </p:nvSpPr>
        <p:spPr bwMode="auto">
          <a:xfrm>
            <a:off x="2965129" y="1424102"/>
            <a:ext cx="6661032" cy="3410090"/>
          </a:xfrm>
          <a:custGeom>
            <a:avLst/>
            <a:gdLst>
              <a:gd name="T0" fmla="*/ 5046 w 4119846"/>
              <a:gd name="T1" fmla="*/ 2838266 h 2838634"/>
              <a:gd name="T2" fmla="*/ 99625 w 4119846"/>
              <a:gd name="T3" fmla="*/ 1561425 h 2838634"/>
              <a:gd name="T4" fmla="*/ 682869 w 4119846"/>
              <a:gd name="T5" fmla="*/ 599853 h 2838634"/>
              <a:gd name="T6" fmla="*/ 1975464 w 4119846"/>
              <a:gd name="T7" fmla="*/ 95422 h 2838634"/>
              <a:gd name="T8" fmla="*/ 4119278 w 4119846"/>
              <a:gd name="T9" fmla="*/ 841 h 28386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19846" h="2838634">
                <a:moveTo>
                  <a:pt x="5046" y="2838634"/>
                </a:moveTo>
                <a:cubicBezTo>
                  <a:pt x="-4151" y="2386689"/>
                  <a:pt x="-13347" y="1934744"/>
                  <a:pt x="99639" y="1561627"/>
                </a:cubicBezTo>
                <a:cubicBezTo>
                  <a:pt x="212625" y="1188510"/>
                  <a:pt x="370280" y="844296"/>
                  <a:pt x="682963" y="599931"/>
                </a:cubicBezTo>
                <a:cubicBezTo>
                  <a:pt x="995646" y="355566"/>
                  <a:pt x="1402922" y="195282"/>
                  <a:pt x="1975736" y="95434"/>
                </a:cubicBezTo>
                <a:cubicBezTo>
                  <a:pt x="2548550" y="-4414"/>
                  <a:pt x="3334198" y="-1787"/>
                  <a:pt x="4119846" y="841"/>
                </a:cubicBezTo>
              </a:path>
            </a:pathLst>
          </a:custGeom>
          <a:noFill/>
          <a:ln w="38100" cap="flat" cmpd="sng" algn="ctr">
            <a:solidFill>
              <a:srgbClr val="00B050"/>
            </a:solidFill>
            <a:prstDash val="solid"/>
            <a:round/>
            <a:headEnd type="none" w="med" len="me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6" name="Picture 25">
            <a:extLst>
              <a:ext uri="{FF2B5EF4-FFF2-40B4-BE49-F238E27FC236}">
                <a16:creationId xmlns:a16="http://schemas.microsoft.com/office/drawing/2014/main" id="{5B4EA607-6378-CBD5-AFF3-4D29D294D13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l="1042" t="2074" r="2864" b="5598"/>
          <a:stretch>
            <a:fillRect/>
          </a:stretch>
        </p:blipFill>
        <p:spPr bwMode="auto">
          <a:xfrm>
            <a:off x="4399329" y="1229036"/>
            <a:ext cx="920613" cy="795743"/>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4">
            <a:extLst>
              <a:ext uri="{FF2B5EF4-FFF2-40B4-BE49-F238E27FC236}">
                <a16:creationId xmlns:a16="http://schemas.microsoft.com/office/drawing/2014/main" id="{38748611-544D-C0E7-AF06-2B433798566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84335" y="1147394"/>
            <a:ext cx="905189" cy="675726"/>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a:extLst>
              <a:ext uri="{FF2B5EF4-FFF2-40B4-BE49-F238E27FC236}">
                <a16:creationId xmlns:a16="http://schemas.microsoft.com/office/drawing/2014/main" id="{8B128E61-5493-237B-5A3A-3606A809650C}"/>
              </a:ext>
            </a:extLst>
          </p:cNvPr>
          <p:cNvPicPr>
            <a:picLocks noChangeAspect="1"/>
          </p:cNvPicPr>
          <p:nvPr/>
        </p:nvPicPr>
        <p:blipFill>
          <a:blip r:embed="rId7"/>
          <a:stretch>
            <a:fillRect/>
          </a:stretch>
        </p:blipFill>
        <p:spPr>
          <a:xfrm>
            <a:off x="375911" y="6258702"/>
            <a:ext cx="1343459" cy="554176"/>
          </a:xfrm>
          <a:prstGeom prst="rect">
            <a:avLst/>
          </a:prstGeom>
        </p:spPr>
      </p:pic>
    </p:spTree>
    <p:extLst>
      <p:ext uri="{BB962C8B-B14F-4D97-AF65-F5344CB8AC3E}">
        <p14:creationId xmlns:p14="http://schemas.microsoft.com/office/powerpoint/2010/main" val="4240162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5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5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6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6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1"/>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4"/>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43"/>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79"/>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26"/>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22"/>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74"/>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71"/>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77"/>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69"/>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75"/>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76"/>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78"/>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72"/>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52" grpId="0" animBg="1"/>
      <p:bldP spid="8" grpId="0" animBg="1"/>
      <p:bldP spid="9" grpId="0" animBg="1"/>
      <p:bldP spid="18" grpId="0"/>
      <p:bldP spid="40" grpId="0" animBg="1"/>
      <p:bldP spid="41" grpId="0"/>
      <p:bldP spid="44" grpId="0" animBg="1"/>
      <p:bldP spid="46" grpId="0" animBg="1"/>
      <p:bldP spid="47" grpId="0" animBg="1"/>
      <p:bldP spid="49" grpId="0" animBg="1"/>
      <p:bldP spid="50" grpId="0" animBg="1"/>
      <p:bldP spid="51" grpId="0" animBg="1"/>
      <p:bldP spid="64" grpId="0" animBg="1"/>
      <p:bldP spid="65" grpId="0"/>
      <p:bldP spid="66" grpId="0"/>
      <p:bldP spid="67" grpId="0"/>
      <p:bldP spid="70" grpId="0" animBg="1"/>
      <p:bldP spid="71" grpId="0" animBg="1"/>
      <p:bldP spid="72" grpId="0" animBg="1"/>
      <p:bldP spid="74" grpId="0"/>
      <p:bldP spid="75" grpId="0" animBg="1"/>
      <p:bldP spid="69" grpId="0" animBg="1"/>
      <p:bldP spid="76" grpId="0"/>
      <p:bldP spid="77" grpId="0"/>
      <p:bldP spid="78" grpId="0"/>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2CC54DC-1B7C-75CE-C5B8-FD57F161F9DC}"/>
              </a:ext>
            </a:extLst>
          </p:cNvPr>
          <p:cNvSpPr txBox="1">
            <a:spLocks noGrp="1"/>
          </p:cNvSpPr>
          <p:nvPr>
            <p:ph type="title"/>
          </p:nvPr>
        </p:nvSpPr>
        <p:spPr>
          <a:xfrm>
            <a:off x="838200" y="195217"/>
            <a:ext cx="10515600" cy="749522"/>
          </a:xfrm>
          <a:prstGeom prst="rect">
            <a:avLst/>
          </a:prstGeom>
        </p:spPr>
        <p:txBody>
          <a:bodyPr>
            <a:noAutofit/>
          </a:bodyPr>
          <a:lstStyle/>
          <a:p>
            <a:pPr algn="ctr" eaLnBrk="0" fontAlgn="base" hangingPunct="0">
              <a:spcBef>
                <a:spcPct val="0"/>
              </a:spcBef>
              <a:spcAft>
                <a:spcPct val="0"/>
              </a:spcAft>
              <a:defRPr/>
            </a:pPr>
            <a:r>
              <a:rPr lang="en-US" sz="3600" b="1" kern="0">
                <a:solidFill>
                  <a:schemeClr val="accent6">
                    <a:lumMod val="75000"/>
                  </a:schemeClr>
                </a:solidFill>
                <a:effectLst>
                  <a:outerShdw blurRad="38100" dist="38100" dir="2700000" algn="tl">
                    <a:srgbClr val="000000">
                      <a:alpha val="43137"/>
                    </a:srgbClr>
                  </a:outerShdw>
                </a:effectLst>
                <a:latin typeface="Arial" pitchFamily="34" charset="0"/>
                <a:ea typeface="Arial" charset="0"/>
                <a:cs typeface="Arial" pitchFamily="34" charset="0"/>
              </a:rPr>
              <a:t>Organic Fortification: Combination of organic and chemical fertilizers</a:t>
            </a:r>
          </a:p>
        </p:txBody>
      </p:sp>
      <p:sp>
        <p:nvSpPr>
          <p:cNvPr id="5" name="Content Placeholder 2">
            <a:extLst>
              <a:ext uri="{FF2B5EF4-FFF2-40B4-BE49-F238E27FC236}">
                <a16:creationId xmlns:a16="http://schemas.microsoft.com/office/drawing/2014/main" id="{2A35D7A6-8BD2-86EE-DD22-01EC3A28B1C7}"/>
              </a:ext>
            </a:extLst>
          </p:cNvPr>
          <p:cNvSpPr txBox="1">
            <a:spLocks noGrp="1"/>
          </p:cNvSpPr>
          <p:nvPr>
            <p:ph idx="1"/>
          </p:nvPr>
        </p:nvSpPr>
        <p:spPr>
          <a:xfrm>
            <a:off x="502936" y="3292312"/>
            <a:ext cx="5460720" cy="3204803"/>
          </a:xfrm>
          <a:prstGeom prst="rect">
            <a:avLst/>
          </a:prstGeom>
        </p:spPr>
        <p:txBody>
          <a:bodyPr>
            <a:normAutofit fontScale="70000" lnSpcReduction="20000"/>
          </a:bodyPr>
          <a:lstStyle/>
          <a:p>
            <a:pPr marL="0" indent="0" eaLnBrk="0" fontAlgn="base" hangingPunct="0">
              <a:spcBef>
                <a:spcPct val="20000"/>
              </a:spcBef>
              <a:spcAft>
                <a:spcPct val="0"/>
              </a:spcAft>
              <a:buNone/>
              <a:defRPr/>
            </a:pPr>
            <a:r>
              <a:rPr lang="en-US" sz="2600" b="1" kern="0" dirty="0">
                <a:solidFill>
                  <a:schemeClr val="accent4">
                    <a:lumMod val="10000"/>
                  </a:schemeClr>
                </a:solidFill>
              </a:rPr>
              <a:t>Process:</a:t>
            </a:r>
          </a:p>
          <a:p>
            <a:pPr marL="339725" indent="-339725" eaLnBrk="0" fontAlgn="base" hangingPunct="0">
              <a:spcBef>
                <a:spcPct val="20000"/>
              </a:spcBef>
              <a:spcAft>
                <a:spcPct val="0"/>
              </a:spcAft>
              <a:buFontTx/>
              <a:buChar char="•"/>
              <a:defRPr/>
            </a:pPr>
            <a:r>
              <a:rPr lang="en-US" sz="2600" kern="0" dirty="0">
                <a:solidFill>
                  <a:schemeClr val="accent4">
                    <a:lumMod val="10000"/>
                  </a:schemeClr>
                </a:solidFill>
              </a:rPr>
              <a:t>Recycled waste/manure processed into amino acids and organic compounds</a:t>
            </a:r>
          </a:p>
          <a:p>
            <a:pPr marL="339725" indent="-339725" eaLnBrk="0" fontAlgn="base" hangingPunct="0">
              <a:spcBef>
                <a:spcPct val="20000"/>
              </a:spcBef>
              <a:spcAft>
                <a:spcPct val="0"/>
              </a:spcAft>
              <a:buFontTx/>
              <a:buChar char="•"/>
              <a:defRPr/>
            </a:pPr>
            <a:r>
              <a:rPr lang="en-US" sz="2600" kern="0" dirty="0">
                <a:solidFill>
                  <a:schemeClr val="accent4">
                    <a:lumMod val="10000"/>
                  </a:schemeClr>
                </a:solidFill>
              </a:rPr>
              <a:t>Used as a cooling water substitute in granular ammonium sulphate production </a:t>
            </a:r>
          </a:p>
          <a:p>
            <a:pPr marL="339725" indent="-339725" eaLnBrk="0" fontAlgn="base" hangingPunct="0">
              <a:spcBef>
                <a:spcPct val="20000"/>
              </a:spcBef>
              <a:spcAft>
                <a:spcPct val="0"/>
              </a:spcAft>
              <a:buFontTx/>
              <a:buChar char="•"/>
              <a:defRPr/>
            </a:pPr>
            <a:r>
              <a:rPr lang="en-US" sz="2600" kern="0" dirty="0">
                <a:solidFill>
                  <a:schemeClr val="accent4">
                    <a:lumMod val="10000"/>
                  </a:schemeClr>
                </a:solidFill>
              </a:rPr>
              <a:t>Other nutrients added as desired </a:t>
            </a:r>
          </a:p>
          <a:p>
            <a:pPr marL="339725" indent="-339725" eaLnBrk="0" fontAlgn="base" hangingPunct="0">
              <a:spcBef>
                <a:spcPct val="20000"/>
              </a:spcBef>
              <a:spcAft>
                <a:spcPct val="0"/>
              </a:spcAft>
              <a:buFontTx/>
              <a:buChar char="•"/>
              <a:defRPr/>
            </a:pPr>
            <a:r>
              <a:rPr lang="en-US" sz="2600" kern="0" dirty="0">
                <a:solidFill>
                  <a:schemeClr val="accent4">
                    <a:lumMod val="10000"/>
                  </a:schemeClr>
                </a:solidFill>
              </a:rPr>
              <a:t>Commercially available</a:t>
            </a:r>
          </a:p>
          <a:p>
            <a:pPr marL="339725" indent="-339725" eaLnBrk="0" fontAlgn="base" hangingPunct="0">
              <a:spcBef>
                <a:spcPct val="20000"/>
              </a:spcBef>
              <a:spcAft>
                <a:spcPct val="0"/>
              </a:spcAft>
              <a:buFontTx/>
              <a:buChar char="•"/>
              <a:defRPr/>
            </a:pPr>
            <a:endParaRPr lang="en-US" sz="2600" kern="0" dirty="0">
              <a:solidFill>
                <a:schemeClr val="accent4">
                  <a:lumMod val="10000"/>
                </a:schemeClr>
              </a:solidFill>
            </a:endParaRPr>
          </a:p>
          <a:p>
            <a:pPr marL="0" indent="0" eaLnBrk="0" fontAlgn="base" hangingPunct="0">
              <a:spcBef>
                <a:spcPct val="20000"/>
              </a:spcBef>
              <a:spcAft>
                <a:spcPct val="0"/>
              </a:spcAft>
              <a:buNone/>
              <a:defRPr/>
            </a:pPr>
            <a:r>
              <a:rPr lang="en-US" sz="2600" b="1" kern="0" dirty="0">
                <a:solidFill>
                  <a:schemeClr val="accent4">
                    <a:lumMod val="10000"/>
                  </a:schemeClr>
                </a:solidFill>
              </a:rPr>
              <a:t>Benefits:</a:t>
            </a:r>
          </a:p>
          <a:p>
            <a:pPr marL="339725" indent="-339725" eaLnBrk="0" fontAlgn="base" hangingPunct="0">
              <a:spcBef>
                <a:spcPct val="20000"/>
              </a:spcBef>
              <a:spcAft>
                <a:spcPct val="0"/>
              </a:spcAft>
              <a:buFontTx/>
              <a:buChar char="•"/>
              <a:defRPr/>
            </a:pPr>
            <a:r>
              <a:rPr lang="en-US" sz="2600" kern="0" dirty="0">
                <a:solidFill>
                  <a:schemeClr val="accent4">
                    <a:lumMod val="10000"/>
                  </a:schemeClr>
                </a:solidFill>
              </a:rPr>
              <a:t>Value-addition</a:t>
            </a:r>
          </a:p>
          <a:p>
            <a:pPr marL="339725" indent="-339725" eaLnBrk="0" fontAlgn="base" hangingPunct="0">
              <a:spcBef>
                <a:spcPct val="20000"/>
              </a:spcBef>
              <a:spcAft>
                <a:spcPct val="0"/>
              </a:spcAft>
              <a:buFontTx/>
              <a:buChar char="•"/>
              <a:defRPr/>
            </a:pPr>
            <a:r>
              <a:rPr lang="en-US" sz="2600" kern="0" dirty="0">
                <a:solidFill>
                  <a:schemeClr val="accent4">
                    <a:lumMod val="10000"/>
                  </a:schemeClr>
                </a:solidFill>
              </a:rPr>
              <a:t>10-15% higher yield </a:t>
            </a:r>
          </a:p>
          <a:p>
            <a:pPr marL="339725" indent="-339725" eaLnBrk="0" fontAlgn="base" hangingPunct="0">
              <a:spcBef>
                <a:spcPct val="20000"/>
              </a:spcBef>
              <a:spcAft>
                <a:spcPct val="0"/>
              </a:spcAft>
              <a:buFontTx/>
              <a:buChar char="•"/>
              <a:defRPr/>
            </a:pPr>
            <a:r>
              <a:rPr lang="en-US" sz="2600" kern="0" dirty="0">
                <a:solidFill>
                  <a:schemeClr val="accent4">
                    <a:lumMod val="10000"/>
                  </a:schemeClr>
                </a:solidFill>
              </a:rPr>
              <a:t>Reduced N loss</a:t>
            </a:r>
          </a:p>
          <a:p>
            <a:pPr marL="339725" indent="-339725" eaLnBrk="0" fontAlgn="base" hangingPunct="0">
              <a:spcBef>
                <a:spcPct val="20000"/>
              </a:spcBef>
              <a:spcAft>
                <a:spcPct val="0"/>
              </a:spcAft>
              <a:buFontTx/>
              <a:buChar char="•"/>
              <a:defRPr/>
            </a:pPr>
            <a:r>
              <a:rPr lang="en-US" sz="2600" b="1" kern="0" dirty="0">
                <a:solidFill>
                  <a:schemeClr val="accent4">
                    <a:lumMod val="10000"/>
                  </a:schemeClr>
                </a:solidFill>
              </a:rPr>
              <a:t>Carbon, micronutrients</a:t>
            </a:r>
          </a:p>
          <a:p>
            <a:pPr marL="339725" indent="-339725" eaLnBrk="0" fontAlgn="base" hangingPunct="0">
              <a:spcBef>
                <a:spcPct val="20000"/>
              </a:spcBef>
              <a:spcAft>
                <a:spcPct val="0"/>
              </a:spcAft>
              <a:buFontTx/>
              <a:buChar char="•"/>
              <a:defRPr/>
            </a:pPr>
            <a:endParaRPr lang="en-US" sz="2800" kern="0" dirty="0">
              <a:solidFill>
                <a:schemeClr val="accent4">
                  <a:lumMod val="10000"/>
                </a:schemeClr>
              </a:solidFill>
            </a:endParaRPr>
          </a:p>
          <a:p>
            <a:pPr marL="339725" indent="-339725" eaLnBrk="0" fontAlgn="base" hangingPunct="0">
              <a:spcBef>
                <a:spcPct val="20000"/>
              </a:spcBef>
              <a:spcAft>
                <a:spcPct val="0"/>
              </a:spcAft>
              <a:buFontTx/>
              <a:buChar char="•"/>
              <a:defRPr/>
            </a:pPr>
            <a:endParaRPr lang="en-US" sz="2800" b="1" kern="0" dirty="0">
              <a:solidFill>
                <a:schemeClr val="accent4">
                  <a:lumMod val="10000"/>
                </a:schemeClr>
              </a:solidFill>
            </a:endParaRPr>
          </a:p>
        </p:txBody>
      </p:sp>
      <p:pic>
        <p:nvPicPr>
          <p:cNvPr id="7" name="Picture 6">
            <a:extLst>
              <a:ext uri="{FF2B5EF4-FFF2-40B4-BE49-F238E27FC236}">
                <a16:creationId xmlns:a16="http://schemas.microsoft.com/office/drawing/2014/main" id="{90FAA435-C580-BB61-C9FE-DB5B0973A0F0}"/>
              </a:ext>
            </a:extLst>
          </p:cNvPr>
          <p:cNvPicPr>
            <a:picLocks noChangeAspect="1"/>
          </p:cNvPicPr>
          <p:nvPr/>
        </p:nvPicPr>
        <p:blipFill>
          <a:blip r:embed="rId2"/>
          <a:stretch>
            <a:fillRect/>
          </a:stretch>
        </p:blipFill>
        <p:spPr>
          <a:xfrm>
            <a:off x="5963656" y="3403082"/>
            <a:ext cx="6144627" cy="2983261"/>
          </a:xfrm>
          <a:prstGeom prst="rect">
            <a:avLst/>
          </a:prstGeom>
        </p:spPr>
      </p:pic>
      <p:pic>
        <p:nvPicPr>
          <p:cNvPr id="2" name="Picture 1">
            <a:extLst>
              <a:ext uri="{FF2B5EF4-FFF2-40B4-BE49-F238E27FC236}">
                <a16:creationId xmlns:a16="http://schemas.microsoft.com/office/drawing/2014/main" id="{3C26F541-F3BE-ABFE-95D7-40FFD7D10F5A}"/>
              </a:ext>
            </a:extLst>
          </p:cNvPr>
          <p:cNvPicPr>
            <a:picLocks noChangeAspect="1"/>
          </p:cNvPicPr>
          <p:nvPr/>
        </p:nvPicPr>
        <p:blipFill>
          <a:blip r:embed="rId3"/>
          <a:stretch>
            <a:fillRect/>
          </a:stretch>
        </p:blipFill>
        <p:spPr>
          <a:xfrm>
            <a:off x="1713203" y="1011016"/>
            <a:ext cx="1752483" cy="1288757"/>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8" name="Picture 7">
            <a:extLst>
              <a:ext uri="{FF2B5EF4-FFF2-40B4-BE49-F238E27FC236}">
                <a16:creationId xmlns:a16="http://schemas.microsoft.com/office/drawing/2014/main" id="{7F033552-E824-0E9A-7F20-ACDF7988FADF}"/>
              </a:ext>
            </a:extLst>
          </p:cNvPr>
          <p:cNvPicPr>
            <a:picLocks noChangeAspect="1"/>
          </p:cNvPicPr>
          <p:nvPr/>
        </p:nvPicPr>
        <p:blipFill>
          <a:blip r:embed="rId4"/>
          <a:stretch>
            <a:fillRect/>
          </a:stretch>
        </p:blipFill>
        <p:spPr>
          <a:xfrm>
            <a:off x="3967365" y="1065628"/>
            <a:ext cx="1846552" cy="125226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 name="Picture 8">
            <a:extLst>
              <a:ext uri="{FF2B5EF4-FFF2-40B4-BE49-F238E27FC236}">
                <a16:creationId xmlns:a16="http://schemas.microsoft.com/office/drawing/2014/main" id="{E8CCC206-5D09-F2B4-9A84-16FAC2898571}"/>
              </a:ext>
            </a:extLst>
          </p:cNvPr>
          <p:cNvPicPr>
            <a:picLocks noChangeAspect="1"/>
          </p:cNvPicPr>
          <p:nvPr/>
        </p:nvPicPr>
        <p:blipFill>
          <a:blip r:embed="rId5"/>
          <a:stretch>
            <a:fillRect/>
          </a:stretch>
        </p:blipFill>
        <p:spPr>
          <a:xfrm>
            <a:off x="6010481" y="1057432"/>
            <a:ext cx="1821696" cy="1252265"/>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 name="Picture 9">
            <a:extLst>
              <a:ext uri="{FF2B5EF4-FFF2-40B4-BE49-F238E27FC236}">
                <a16:creationId xmlns:a16="http://schemas.microsoft.com/office/drawing/2014/main" id="{414882DE-1166-FADD-949E-ADE242A5CE2B}"/>
              </a:ext>
            </a:extLst>
          </p:cNvPr>
          <p:cNvPicPr>
            <a:picLocks noChangeAspect="1"/>
          </p:cNvPicPr>
          <p:nvPr/>
        </p:nvPicPr>
        <p:blipFill>
          <a:blip r:embed="rId6"/>
          <a:stretch>
            <a:fillRect/>
          </a:stretch>
        </p:blipFill>
        <p:spPr>
          <a:xfrm>
            <a:off x="8116152" y="1025634"/>
            <a:ext cx="1775128" cy="133225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1" name="Picture 10">
            <a:extLst>
              <a:ext uri="{FF2B5EF4-FFF2-40B4-BE49-F238E27FC236}">
                <a16:creationId xmlns:a16="http://schemas.microsoft.com/office/drawing/2014/main" id="{DE2F29D5-1B7A-DEF2-1E1E-C2B40A594EC8}"/>
              </a:ext>
            </a:extLst>
          </p:cNvPr>
          <p:cNvPicPr>
            <a:picLocks noChangeAspect="1"/>
          </p:cNvPicPr>
          <p:nvPr/>
        </p:nvPicPr>
        <p:blipFill>
          <a:blip r:embed="rId7"/>
          <a:stretch>
            <a:fillRect/>
          </a:stretch>
        </p:blipFill>
        <p:spPr>
          <a:xfrm>
            <a:off x="10114422" y="1025634"/>
            <a:ext cx="1835961" cy="140808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2" name="TextBox 11">
            <a:extLst>
              <a:ext uri="{FF2B5EF4-FFF2-40B4-BE49-F238E27FC236}">
                <a16:creationId xmlns:a16="http://schemas.microsoft.com/office/drawing/2014/main" id="{B083839E-2402-AE6E-37BF-35981139F9CC}"/>
              </a:ext>
            </a:extLst>
          </p:cNvPr>
          <p:cNvSpPr txBox="1"/>
          <p:nvPr/>
        </p:nvSpPr>
        <p:spPr>
          <a:xfrm>
            <a:off x="1835357" y="2273700"/>
            <a:ext cx="1397939" cy="369332"/>
          </a:xfrm>
          <a:prstGeom prst="rect">
            <a:avLst/>
          </a:prstGeom>
          <a:noFill/>
        </p:spPr>
        <p:txBody>
          <a:bodyPr wrap="square" rtlCol="0">
            <a:spAutoFit/>
          </a:bodyPr>
          <a:lstStyle/>
          <a:p>
            <a:r>
              <a:rPr lang="en-US"/>
              <a:t>Compost</a:t>
            </a:r>
          </a:p>
        </p:txBody>
      </p:sp>
      <p:sp>
        <p:nvSpPr>
          <p:cNvPr id="13" name="TextBox 12">
            <a:extLst>
              <a:ext uri="{FF2B5EF4-FFF2-40B4-BE49-F238E27FC236}">
                <a16:creationId xmlns:a16="http://schemas.microsoft.com/office/drawing/2014/main" id="{2C38DA3A-9061-2B5B-5DF7-5B592B322B8D}"/>
              </a:ext>
            </a:extLst>
          </p:cNvPr>
          <p:cNvSpPr txBox="1"/>
          <p:nvPr/>
        </p:nvSpPr>
        <p:spPr>
          <a:xfrm>
            <a:off x="4239576" y="2309697"/>
            <a:ext cx="976530" cy="369332"/>
          </a:xfrm>
          <a:prstGeom prst="rect">
            <a:avLst/>
          </a:prstGeom>
          <a:noFill/>
        </p:spPr>
        <p:txBody>
          <a:bodyPr wrap="square" rtlCol="0">
            <a:spAutoFit/>
          </a:bodyPr>
          <a:lstStyle/>
          <a:p>
            <a:r>
              <a:rPr lang="en-US"/>
              <a:t>Biochar</a:t>
            </a:r>
          </a:p>
        </p:txBody>
      </p:sp>
      <p:sp>
        <p:nvSpPr>
          <p:cNvPr id="14" name="TextBox 13">
            <a:extLst>
              <a:ext uri="{FF2B5EF4-FFF2-40B4-BE49-F238E27FC236}">
                <a16:creationId xmlns:a16="http://schemas.microsoft.com/office/drawing/2014/main" id="{A615A8BD-1B57-0769-6177-5268EBB2962F}"/>
              </a:ext>
            </a:extLst>
          </p:cNvPr>
          <p:cNvSpPr txBox="1"/>
          <p:nvPr/>
        </p:nvSpPr>
        <p:spPr>
          <a:xfrm>
            <a:off x="6270075" y="2388970"/>
            <a:ext cx="1263726" cy="369332"/>
          </a:xfrm>
          <a:prstGeom prst="rect">
            <a:avLst/>
          </a:prstGeom>
          <a:noFill/>
        </p:spPr>
        <p:txBody>
          <a:bodyPr wrap="square" rtlCol="0">
            <a:spAutoFit/>
          </a:bodyPr>
          <a:lstStyle/>
          <a:p>
            <a:r>
              <a:rPr lang="en-US"/>
              <a:t>Manure</a:t>
            </a:r>
          </a:p>
        </p:txBody>
      </p:sp>
      <p:sp>
        <p:nvSpPr>
          <p:cNvPr id="15" name="TextBox 14">
            <a:extLst>
              <a:ext uri="{FF2B5EF4-FFF2-40B4-BE49-F238E27FC236}">
                <a16:creationId xmlns:a16="http://schemas.microsoft.com/office/drawing/2014/main" id="{5C775093-0976-D136-4EFC-2CC6D5F0F9CF}"/>
              </a:ext>
            </a:extLst>
          </p:cNvPr>
          <p:cNvSpPr txBox="1"/>
          <p:nvPr/>
        </p:nvSpPr>
        <p:spPr>
          <a:xfrm>
            <a:off x="7905517" y="2458366"/>
            <a:ext cx="1837189" cy="369332"/>
          </a:xfrm>
          <a:prstGeom prst="rect">
            <a:avLst/>
          </a:prstGeom>
          <a:noFill/>
        </p:spPr>
        <p:txBody>
          <a:bodyPr wrap="square" rtlCol="0">
            <a:spAutoFit/>
          </a:bodyPr>
          <a:lstStyle/>
          <a:p>
            <a:r>
              <a:rPr lang="en-US"/>
              <a:t>Green Manure</a:t>
            </a:r>
          </a:p>
        </p:txBody>
      </p:sp>
      <p:sp>
        <p:nvSpPr>
          <p:cNvPr id="16" name="TextBox 15">
            <a:extLst>
              <a:ext uri="{FF2B5EF4-FFF2-40B4-BE49-F238E27FC236}">
                <a16:creationId xmlns:a16="http://schemas.microsoft.com/office/drawing/2014/main" id="{B7B0133D-37C5-02A7-3B99-0DBD12D8FEC2}"/>
              </a:ext>
            </a:extLst>
          </p:cNvPr>
          <p:cNvSpPr txBox="1"/>
          <p:nvPr/>
        </p:nvSpPr>
        <p:spPr>
          <a:xfrm>
            <a:off x="9906503" y="2481910"/>
            <a:ext cx="1837189" cy="369332"/>
          </a:xfrm>
          <a:prstGeom prst="rect">
            <a:avLst/>
          </a:prstGeom>
          <a:noFill/>
        </p:spPr>
        <p:txBody>
          <a:bodyPr wrap="square" rtlCol="0">
            <a:spAutoFit/>
          </a:bodyPr>
          <a:lstStyle/>
          <a:p>
            <a:r>
              <a:rPr lang="en-US"/>
              <a:t>Bonemeal/ Ash</a:t>
            </a:r>
          </a:p>
        </p:txBody>
      </p:sp>
    </p:spTree>
    <p:extLst>
      <p:ext uri="{BB962C8B-B14F-4D97-AF65-F5344CB8AC3E}">
        <p14:creationId xmlns:p14="http://schemas.microsoft.com/office/powerpoint/2010/main" val="28174551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26442CA-58A4-CE5E-D979-12A87DE445F9}"/>
              </a:ext>
            </a:extLst>
          </p:cNvPr>
          <p:cNvSpPr/>
          <p:nvPr/>
        </p:nvSpPr>
        <p:spPr>
          <a:xfrm>
            <a:off x="10126266" y="6202185"/>
            <a:ext cx="2054978" cy="63429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a:extLst>
              <a:ext uri="{FF2B5EF4-FFF2-40B4-BE49-F238E27FC236}">
                <a16:creationId xmlns:a16="http://schemas.microsoft.com/office/drawing/2014/main" id="{AF224EB2-65AB-FFA7-C6BC-0B258CED34B5}"/>
              </a:ext>
            </a:extLst>
          </p:cNvPr>
          <p:cNvCxnSpPr/>
          <p:nvPr/>
        </p:nvCxnSpPr>
        <p:spPr>
          <a:xfrm>
            <a:off x="466165" y="676819"/>
            <a:ext cx="10210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2" name="Group 31">
            <a:extLst>
              <a:ext uri="{FF2B5EF4-FFF2-40B4-BE49-F238E27FC236}">
                <a16:creationId xmlns:a16="http://schemas.microsoft.com/office/drawing/2014/main" id="{535F02F5-FB5E-558D-8FAE-4AF883FB38FD}"/>
              </a:ext>
            </a:extLst>
          </p:cNvPr>
          <p:cNvGrpSpPr/>
          <p:nvPr/>
        </p:nvGrpSpPr>
        <p:grpSpPr>
          <a:xfrm>
            <a:off x="4446373" y="1306694"/>
            <a:ext cx="3957771" cy="5419180"/>
            <a:chOff x="524406" y="1308439"/>
            <a:chExt cx="3957771" cy="5419180"/>
          </a:xfrm>
        </p:grpSpPr>
        <p:pic>
          <p:nvPicPr>
            <p:cNvPr id="2" name="Picture 1" descr="A blue and white laboratory machine&#10;&#10;Description automatically generated">
              <a:extLst>
                <a:ext uri="{FF2B5EF4-FFF2-40B4-BE49-F238E27FC236}">
                  <a16:creationId xmlns:a16="http://schemas.microsoft.com/office/drawing/2014/main" id="{1FF08562-BF99-FEE8-0D67-37399C14AD2C}"/>
                </a:ext>
              </a:extLst>
            </p:cNvPr>
            <p:cNvPicPr>
              <a:picLocks noChangeAspect="1"/>
            </p:cNvPicPr>
            <p:nvPr/>
          </p:nvPicPr>
          <p:blipFill>
            <a:blip r:embed="rId3"/>
            <a:stretch>
              <a:fillRect/>
            </a:stretch>
          </p:blipFill>
          <p:spPr>
            <a:xfrm>
              <a:off x="524406" y="1308439"/>
              <a:ext cx="3842355" cy="4787561"/>
            </a:xfrm>
            <a:prstGeom prst="rect">
              <a:avLst/>
            </a:prstGeom>
          </p:spPr>
        </p:pic>
        <p:sp>
          <p:nvSpPr>
            <p:cNvPr id="3" name="TextBox 2">
              <a:extLst>
                <a:ext uri="{FF2B5EF4-FFF2-40B4-BE49-F238E27FC236}">
                  <a16:creationId xmlns:a16="http://schemas.microsoft.com/office/drawing/2014/main" id="{E68BAD70-412B-C99E-0946-1C74CD849114}"/>
                </a:ext>
              </a:extLst>
            </p:cNvPr>
            <p:cNvSpPr txBox="1"/>
            <p:nvPr/>
          </p:nvSpPr>
          <p:spPr>
            <a:xfrm>
              <a:off x="2630388" y="5250291"/>
              <a:ext cx="1851789" cy="1477328"/>
            </a:xfrm>
            <a:prstGeom prst="rect">
              <a:avLst/>
            </a:prstGeom>
            <a:solidFill>
              <a:schemeClr val="accent2"/>
            </a:solidFill>
          </p:spPr>
          <p:txBody>
            <a:bodyPr wrap="none" rtlCol="0">
              <a:spAutoFit/>
            </a:bodyPr>
            <a:lstStyle/>
            <a:p>
              <a:r>
                <a:rPr lang="en-US" b="1" i="1"/>
                <a:t>Intensive Mixer</a:t>
              </a:r>
            </a:p>
            <a:p>
              <a:r>
                <a:rPr lang="en-US" i="1"/>
                <a:t>Dry mixture</a:t>
              </a:r>
            </a:p>
            <a:p>
              <a:r>
                <a:rPr lang="en-US" i="1"/>
                <a:t>Dry dispersing</a:t>
              </a:r>
            </a:p>
            <a:p>
              <a:r>
                <a:rPr lang="en-US" i="1"/>
                <a:t>Granulation</a:t>
              </a:r>
            </a:p>
            <a:p>
              <a:r>
                <a:rPr lang="en-US" i="1"/>
                <a:t>Max 1 kg</a:t>
              </a:r>
            </a:p>
          </p:txBody>
        </p:sp>
      </p:grpSp>
      <p:sp>
        <p:nvSpPr>
          <p:cNvPr id="4" name="TextBox 3">
            <a:extLst>
              <a:ext uri="{FF2B5EF4-FFF2-40B4-BE49-F238E27FC236}">
                <a16:creationId xmlns:a16="http://schemas.microsoft.com/office/drawing/2014/main" id="{1ED9063A-A113-0A4E-47B6-9C5BF2F62EF8}"/>
              </a:ext>
            </a:extLst>
          </p:cNvPr>
          <p:cNvSpPr txBox="1"/>
          <p:nvPr/>
        </p:nvSpPr>
        <p:spPr>
          <a:xfrm>
            <a:off x="311972" y="101209"/>
            <a:ext cx="11880028" cy="1015663"/>
          </a:xfrm>
          <a:prstGeom prst="rect">
            <a:avLst/>
          </a:prstGeom>
          <a:noFill/>
        </p:spPr>
        <p:txBody>
          <a:bodyPr wrap="square" rtlCol="0">
            <a:spAutoFit/>
          </a:bodyPr>
          <a:lstStyle/>
          <a:p>
            <a:pPr algn="ctr"/>
            <a:r>
              <a:rPr lang="en-US" sz="3600" b="1">
                <a:solidFill>
                  <a:schemeClr val="accent6">
                    <a:lumMod val="75000"/>
                  </a:schemeClr>
                </a:solidFill>
              </a:rPr>
              <a:t>Organo-Mineral Fertilizer: Fertilize 4 Life </a:t>
            </a:r>
          </a:p>
          <a:p>
            <a:pPr algn="ctr"/>
            <a:endParaRPr lang="en-US" sz="2400" b="1"/>
          </a:p>
        </p:txBody>
      </p:sp>
      <p:grpSp>
        <p:nvGrpSpPr>
          <p:cNvPr id="31" name="Group 30">
            <a:extLst>
              <a:ext uri="{FF2B5EF4-FFF2-40B4-BE49-F238E27FC236}">
                <a16:creationId xmlns:a16="http://schemas.microsoft.com/office/drawing/2014/main" id="{852AEF52-232F-78A1-96D1-7CEB8238F7E2}"/>
              </a:ext>
            </a:extLst>
          </p:cNvPr>
          <p:cNvGrpSpPr/>
          <p:nvPr/>
        </p:nvGrpSpPr>
        <p:grpSpPr>
          <a:xfrm>
            <a:off x="403411" y="937847"/>
            <a:ext cx="2568696" cy="5558128"/>
            <a:chOff x="4682498" y="874061"/>
            <a:chExt cx="2568696" cy="5558128"/>
          </a:xfrm>
        </p:grpSpPr>
        <p:grpSp>
          <p:nvGrpSpPr>
            <p:cNvPr id="29" name="Group 28">
              <a:extLst>
                <a:ext uri="{FF2B5EF4-FFF2-40B4-BE49-F238E27FC236}">
                  <a16:creationId xmlns:a16="http://schemas.microsoft.com/office/drawing/2014/main" id="{2C696E13-3209-B0D4-7F99-B5F4CDE3C52E}"/>
                </a:ext>
              </a:extLst>
            </p:cNvPr>
            <p:cNvGrpSpPr/>
            <p:nvPr/>
          </p:nvGrpSpPr>
          <p:grpSpPr>
            <a:xfrm>
              <a:off x="4751617" y="874061"/>
              <a:ext cx="2430458" cy="2465292"/>
              <a:chOff x="4768369" y="963708"/>
              <a:chExt cx="2430458" cy="2465292"/>
            </a:xfrm>
          </p:grpSpPr>
          <p:pic>
            <p:nvPicPr>
              <p:cNvPr id="11" name="Picture 10">
                <a:extLst>
                  <a:ext uri="{FF2B5EF4-FFF2-40B4-BE49-F238E27FC236}">
                    <a16:creationId xmlns:a16="http://schemas.microsoft.com/office/drawing/2014/main" id="{3937C63F-391A-37F3-3758-DF310DBA01FD}"/>
                  </a:ext>
                </a:extLst>
              </p:cNvPr>
              <p:cNvPicPr>
                <a:picLocks noChangeAspect="1"/>
              </p:cNvPicPr>
              <p:nvPr/>
            </p:nvPicPr>
            <p:blipFill>
              <a:blip r:embed="rId4"/>
              <a:stretch>
                <a:fillRect/>
              </a:stretch>
            </p:blipFill>
            <p:spPr>
              <a:xfrm>
                <a:off x="4768369" y="963708"/>
                <a:ext cx="2430458" cy="246529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2" name="TextBox 21">
                <a:extLst>
                  <a:ext uri="{FF2B5EF4-FFF2-40B4-BE49-F238E27FC236}">
                    <a16:creationId xmlns:a16="http://schemas.microsoft.com/office/drawing/2014/main" id="{4212A8D3-0C1A-E5FD-55E8-7401E719F772}"/>
                  </a:ext>
                </a:extLst>
              </p:cNvPr>
              <p:cNvSpPr txBox="1"/>
              <p:nvPr/>
            </p:nvSpPr>
            <p:spPr>
              <a:xfrm>
                <a:off x="5294948" y="1178667"/>
                <a:ext cx="1377300" cy="307777"/>
              </a:xfrm>
              <a:prstGeom prst="rect">
                <a:avLst/>
              </a:prstGeom>
              <a:solidFill>
                <a:schemeClr val="accent2"/>
              </a:solidFill>
            </p:spPr>
            <p:txBody>
              <a:bodyPr wrap="none" rtlCol="0">
                <a:spAutoFit/>
              </a:bodyPr>
              <a:lstStyle/>
              <a:p>
                <a:r>
                  <a:rPr lang="en-US" sz="1400" b="1"/>
                  <a:t>Chicken Litter</a:t>
                </a:r>
              </a:p>
            </p:txBody>
          </p:sp>
        </p:grpSp>
        <p:grpSp>
          <p:nvGrpSpPr>
            <p:cNvPr id="28" name="Group 27">
              <a:extLst>
                <a:ext uri="{FF2B5EF4-FFF2-40B4-BE49-F238E27FC236}">
                  <a16:creationId xmlns:a16="http://schemas.microsoft.com/office/drawing/2014/main" id="{9269EB14-04D9-8EFB-5B17-FE45311E3DB5}"/>
                </a:ext>
              </a:extLst>
            </p:cNvPr>
            <p:cNvGrpSpPr/>
            <p:nvPr/>
          </p:nvGrpSpPr>
          <p:grpSpPr>
            <a:xfrm>
              <a:off x="4682498" y="3966898"/>
              <a:ext cx="2568696" cy="2465291"/>
              <a:chOff x="4682498" y="3966898"/>
              <a:chExt cx="2568696" cy="2465291"/>
            </a:xfrm>
          </p:grpSpPr>
          <p:pic>
            <p:nvPicPr>
              <p:cNvPr id="13" name="Picture 12">
                <a:extLst>
                  <a:ext uri="{FF2B5EF4-FFF2-40B4-BE49-F238E27FC236}">
                    <a16:creationId xmlns:a16="http://schemas.microsoft.com/office/drawing/2014/main" id="{FE496155-87FD-BD92-5BDA-CFC7A647D6EA}"/>
                  </a:ext>
                </a:extLst>
              </p:cNvPr>
              <p:cNvPicPr>
                <a:picLocks noChangeAspect="1"/>
              </p:cNvPicPr>
              <p:nvPr/>
            </p:nvPicPr>
            <p:blipFill>
              <a:blip r:embed="rId5"/>
              <a:stretch>
                <a:fillRect/>
              </a:stretch>
            </p:blipFill>
            <p:spPr>
              <a:xfrm>
                <a:off x="4682498" y="3966898"/>
                <a:ext cx="2568696" cy="246529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3" name="TextBox 22">
                <a:extLst>
                  <a:ext uri="{FF2B5EF4-FFF2-40B4-BE49-F238E27FC236}">
                    <a16:creationId xmlns:a16="http://schemas.microsoft.com/office/drawing/2014/main" id="{4172A1DF-2807-A064-9C39-8AEA66B49D10}"/>
                  </a:ext>
                </a:extLst>
              </p:cNvPr>
              <p:cNvSpPr txBox="1"/>
              <p:nvPr/>
            </p:nvSpPr>
            <p:spPr>
              <a:xfrm>
                <a:off x="5294226" y="6006026"/>
                <a:ext cx="1361270" cy="307777"/>
              </a:xfrm>
              <a:prstGeom prst="rect">
                <a:avLst/>
              </a:prstGeom>
              <a:solidFill>
                <a:schemeClr val="accent2"/>
              </a:solidFill>
            </p:spPr>
            <p:txBody>
              <a:bodyPr wrap="none" rtlCol="0">
                <a:spAutoFit/>
              </a:bodyPr>
              <a:lstStyle/>
              <a:p>
                <a:r>
                  <a:rPr lang="en-US" sz="1400" b="1"/>
                  <a:t>NPK Fertilizer</a:t>
                </a:r>
              </a:p>
            </p:txBody>
          </p:sp>
        </p:grpSp>
      </p:grpSp>
      <p:grpSp>
        <p:nvGrpSpPr>
          <p:cNvPr id="30" name="Group 29">
            <a:extLst>
              <a:ext uri="{FF2B5EF4-FFF2-40B4-BE49-F238E27FC236}">
                <a16:creationId xmlns:a16="http://schemas.microsoft.com/office/drawing/2014/main" id="{2F9D2C47-8551-6951-C74D-D0491A42F91F}"/>
              </a:ext>
            </a:extLst>
          </p:cNvPr>
          <p:cNvGrpSpPr/>
          <p:nvPr/>
        </p:nvGrpSpPr>
        <p:grpSpPr>
          <a:xfrm>
            <a:off x="10023263" y="806032"/>
            <a:ext cx="1871280" cy="5802971"/>
            <a:chOff x="9089220" y="770529"/>
            <a:chExt cx="1871280" cy="5802971"/>
          </a:xfrm>
        </p:grpSpPr>
        <p:pic>
          <p:nvPicPr>
            <p:cNvPr id="15" name="Picture 14">
              <a:extLst>
                <a:ext uri="{FF2B5EF4-FFF2-40B4-BE49-F238E27FC236}">
                  <a16:creationId xmlns:a16="http://schemas.microsoft.com/office/drawing/2014/main" id="{2FDEDE70-C8A4-38AD-107D-8DDE2DA38D12}"/>
                </a:ext>
              </a:extLst>
            </p:cNvPr>
            <p:cNvPicPr>
              <a:picLocks noChangeAspect="1"/>
            </p:cNvPicPr>
            <p:nvPr/>
          </p:nvPicPr>
          <p:blipFill>
            <a:blip r:embed="rId6"/>
            <a:stretch>
              <a:fillRect/>
            </a:stretch>
          </p:blipFill>
          <p:spPr>
            <a:xfrm>
              <a:off x="9089220" y="2747284"/>
              <a:ext cx="1823710" cy="178032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9" name="Picture 18">
              <a:extLst>
                <a:ext uri="{FF2B5EF4-FFF2-40B4-BE49-F238E27FC236}">
                  <a16:creationId xmlns:a16="http://schemas.microsoft.com/office/drawing/2014/main" id="{74AE643F-CFA2-2A4C-B1B1-45E3742169A2}"/>
                </a:ext>
              </a:extLst>
            </p:cNvPr>
            <p:cNvPicPr>
              <a:picLocks noChangeAspect="1"/>
            </p:cNvPicPr>
            <p:nvPr/>
          </p:nvPicPr>
          <p:blipFill>
            <a:blip r:embed="rId7"/>
            <a:stretch>
              <a:fillRect/>
            </a:stretch>
          </p:blipFill>
          <p:spPr>
            <a:xfrm>
              <a:off x="9104268" y="4741512"/>
              <a:ext cx="1856232" cy="183198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1" name="Picture 20">
              <a:extLst>
                <a:ext uri="{FF2B5EF4-FFF2-40B4-BE49-F238E27FC236}">
                  <a16:creationId xmlns:a16="http://schemas.microsoft.com/office/drawing/2014/main" id="{6F4EA0EF-C1B8-18D2-6695-D6D47EB30A0A}"/>
                </a:ext>
              </a:extLst>
            </p:cNvPr>
            <p:cNvPicPr>
              <a:picLocks noChangeAspect="1"/>
            </p:cNvPicPr>
            <p:nvPr/>
          </p:nvPicPr>
          <p:blipFill>
            <a:blip r:embed="rId8"/>
            <a:stretch>
              <a:fillRect/>
            </a:stretch>
          </p:blipFill>
          <p:spPr>
            <a:xfrm>
              <a:off x="9089220" y="770529"/>
              <a:ext cx="1855019" cy="18288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4" name="TextBox 23">
              <a:extLst>
                <a:ext uri="{FF2B5EF4-FFF2-40B4-BE49-F238E27FC236}">
                  <a16:creationId xmlns:a16="http://schemas.microsoft.com/office/drawing/2014/main" id="{CD0AD085-30F0-5163-801A-3C550315117F}"/>
                </a:ext>
              </a:extLst>
            </p:cNvPr>
            <p:cNvSpPr txBox="1"/>
            <p:nvPr/>
          </p:nvSpPr>
          <p:spPr>
            <a:xfrm>
              <a:off x="9731660" y="2196354"/>
              <a:ext cx="601447" cy="307777"/>
            </a:xfrm>
            <a:prstGeom prst="rect">
              <a:avLst/>
            </a:prstGeom>
            <a:solidFill>
              <a:schemeClr val="accent2"/>
            </a:solidFill>
          </p:spPr>
          <p:txBody>
            <a:bodyPr wrap="none" rtlCol="0">
              <a:spAutoFit/>
            </a:bodyPr>
            <a:lstStyle/>
            <a:p>
              <a:r>
                <a:rPr lang="en-US" sz="1400" b="1"/>
                <a:t>Fo97</a:t>
              </a:r>
            </a:p>
          </p:txBody>
        </p:sp>
        <p:sp>
          <p:nvSpPr>
            <p:cNvPr id="26" name="TextBox 25">
              <a:extLst>
                <a:ext uri="{FF2B5EF4-FFF2-40B4-BE49-F238E27FC236}">
                  <a16:creationId xmlns:a16="http://schemas.microsoft.com/office/drawing/2014/main" id="{F38F7856-88C8-D8B6-26C4-6CF14B42BC55}"/>
                </a:ext>
              </a:extLst>
            </p:cNvPr>
            <p:cNvSpPr txBox="1"/>
            <p:nvPr/>
          </p:nvSpPr>
          <p:spPr>
            <a:xfrm>
              <a:off x="9731660" y="4172895"/>
              <a:ext cx="700833" cy="307777"/>
            </a:xfrm>
            <a:prstGeom prst="rect">
              <a:avLst/>
            </a:prstGeom>
            <a:solidFill>
              <a:schemeClr val="accent2"/>
            </a:solidFill>
          </p:spPr>
          <p:txBody>
            <a:bodyPr wrap="none" rtlCol="0">
              <a:spAutoFit/>
            </a:bodyPr>
            <a:lstStyle/>
            <a:p>
              <a:r>
                <a:rPr lang="en-US" sz="1400" b="1"/>
                <a:t>Fo100</a:t>
              </a:r>
            </a:p>
          </p:txBody>
        </p:sp>
        <p:sp>
          <p:nvSpPr>
            <p:cNvPr id="27" name="TextBox 26">
              <a:extLst>
                <a:ext uri="{FF2B5EF4-FFF2-40B4-BE49-F238E27FC236}">
                  <a16:creationId xmlns:a16="http://schemas.microsoft.com/office/drawing/2014/main" id="{F7141AA8-7B65-0751-52A7-4BDCD7609639}"/>
                </a:ext>
              </a:extLst>
            </p:cNvPr>
            <p:cNvSpPr txBox="1"/>
            <p:nvPr/>
          </p:nvSpPr>
          <p:spPr>
            <a:xfrm>
              <a:off x="9731660" y="6188198"/>
              <a:ext cx="700833" cy="307777"/>
            </a:xfrm>
            <a:prstGeom prst="rect">
              <a:avLst/>
            </a:prstGeom>
            <a:solidFill>
              <a:schemeClr val="accent2"/>
            </a:solidFill>
          </p:spPr>
          <p:txBody>
            <a:bodyPr wrap="none" rtlCol="0">
              <a:spAutoFit/>
            </a:bodyPr>
            <a:lstStyle/>
            <a:p>
              <a:r>
                <a:rPr lang="en-US" sz="1400" b="1"/>
                <a:t>Fo101</a:t>
              </a:r>
            </a:p>
          </p:txBody>
        </p:sp>
      </p:grpSp>
      <p:sp>
        <p:nvSpPr>
          <p:cNvPr id="33" name="TextBox 32">
            <a:extLst>
              <a:ext uri="{FF2B5EF4-FFF2-40B4-BE49-F238E27FC236}">
                <a16:creationId xmlns:a16="http://schemas.microsoft.com/office/drawing/2014/main" id="{572BB27A-3D11-F08B-9A5C-B0EC7B473B68}"/>
              </a:ext>
            </a:extLst>
          </p:cNvPr>
          <p:cNvSpPr txBox="1"/>
          <p:nvPr/>
        </p:nvSpPr>
        <p:spPr>
          <a:xfrm>
            <a:off x="1460774" y="3384353"/>
            <a:ext cx="453970" cy="646331"/>
          </a:xfrm>
          <a:prstGeom prst="rect">
            <a:avLst/>
          </a:prstGeom>
          <a:noFill/>
        </p:spPr>
        <p:txBody>
          <a:bodyPr wrap="none" rtlCol="0">
            <a:spAutoFit/>
          </a:bodyPr>
          <a:lstStyle/>
          <a:p>
            <a:r>
              <a:rPr lang="en-US" sz="3600" b="1">
                <a:solidFill>
                  <a:srgbClr val="FF0000"/>
                </a:solidFill>
              </a:rPr>
              <a:t>+</a:t>
            </a:r>
          </a:p>
        </p:txBody>
      </p:sp>
      <p:sp>
        <p:nvSpPr>
          <p:cNvPr id="34" name="Arrow: Right 33">
            <a:extLst>
              <a:ext uri="{FF2B5EF4-FFF2-40B4-BE49-F238E27FC236}">
                <a16:creationId xmlns:a16="http://schemas.microsoft.com/office/drawing/2014/main" id="{B7597BEB-D04F-4107-77A0-50D54E2892DA}"/>
              </a:ext>
            </a:extLst>
          </p:cNvPr>
          <p:cNvSpPr/>
          <p:nvPr/>
        </p:nvSpPr>
        <p:spPr>
          <a:xfrm>
            <a:off x="3391195" y="3263163"/>
            <a:ext cx="1057363" cy="767521"/>
          </a:xfrm>
          <a:prstGeom prst="right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Arrow: Right 35">
            <a:extLst>
              <a:ext uri="{FF2B5EF4-FFF2-40B4-BE49-F238E27FC236}">
                <a16:creationId xmlns:a16="http://schemas.microsoft.com/office/drawing/2014/main" id="{44704EDA-4E6E-F370-1A4A-36B951F89B97}"/>
              </a:ext>
            </a:extLst>
          </p:cNvPr>
          <p:cNvSpPr/>
          <p:nvPr/>
        </p:nvSpPr>
        <p:spPr>
          <a:xfrm>
            <a:off x="8458517" y="3323757"/>
            <a:ext cx="1057363" cy="767521"/>
          </a:xfrm>
          <a:prstGeom prst="right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Left Brace 36">
            <a:extLst>
              <a:ext uri="{FF2B5EF4-FFF2-40B4-BE49-F238E27FC236}">
                <a16:creationId xmlns:a16="http://schemas.microsoft.com/office/drawing/2014/main" id="{4C24B233-1303-A2A7-F773-87648CEF8285}"/>
              </a:ext>
            </a:extLst>
          </p:cNvPr>
          <p:cNvSpPr/>
          <p:nvPr/>
        </p:nvSpPr>
        <p:spPr>
          <a:xfrm>
            <a:off x="9575439" y="806037"/>
            <a:ext cx="502024" cy="5802966"/>
          </a:xfrm>
          <a:prstGeom prst="leftBrace">
            <a:avLst/>
          </a:prstGeom>
          <a:ln w="41275">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Left Brace 37">
            <a:extLst>
              <a:ext uri="{FF2B5EF4-FFF2-40B4-BE49-F238E27FC236}">
                <a16:creationId xmlns:a16="http://schemas.microsoft.com/office/drawing/2014/main" id="{61320D99-6F4E-0128-92D4-7DD69760CC46}"/>
              </a:ext>
            </a:extLst>
          </p:cNvPr>
          <p:cNvSpPr/>
          <p:nvPr/>
        </p:nvSpPr>
        <p:spPr>
          <a:xfrm rot="10800000">
            <a:off x="2851187" y="771466"/>
            <a:ext cx="502024" cy="5802966"/>
          </a:xfrm>
          <a:prstGeom prst="leftBrace">
            <a:avLst/>
          </a:prstGeom>
          <a:ln w="41275">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a:extLst>
              <a:ext uri="{FF2B5EF4-FFF2-40B4-BE49-F238E27FC236}">
                <a16:creationId xmlns:a16="http://schemas.microsoft.com/office/drawing/2014/main" id="{C0E3E9FF-2A54-CDED-F524-ABEC5827CC72}"/>
              </a:ext>
            </a:extLst>
          </p:cNvPr>
          <p:cNvSpPr txBox="1"/>
          <p:nvPr/>
        </p:nvSpPr>
        <p:spPr>
          <a:xfrm>
            <a:off x="10307807" y="3014196"/>
            <a:ext cx="1285929" cy="246221"/>
          </a:xfrm>
          <a:prstGeom prst="rect">
            <a:avLst/>
          </a:prstGeom>
          <a:solidFill>
            <a:schemeClr val="bg1">
              <a:lumMod val="95000"/>
            </a:schemeClr>
          </a:solidFill>
        </p:spPr>
        <p:txBody>
          <a:bodyPr wrap="none" rtlCol="0">
            <a:spAutoFit/>
          </a:bodyPr>
          <a:lstStyle/>
          <a:p>
            <a:r>
              <a:rPr lang="en-US" sz="1000" i="1">
                <a:solidFill>
                  <a:srgbClr val="FF0000"/>
                </a:solidFill>
              </a:rPr>
              <a:t>18:05:00 + 50%OM</a:t>
            </a:r>
          </a:p>
        </p:txBody>
      </p:sp>
      <p:sp>
        <p:nvSpPr>
          <p:cNvPr id="7" name="TextBox 6">
            <a:extLst>
              <a:ext uri="{FF2B5EF4-FFF2-40B4-BE49-F238E27FC236}">
                <a16:creationId xmlns:a16="http://schemas.microsoft.com/office/drawing/2014/main" id="{632D9D73-D9AD-E86C-E139-C05986DC15F3}"/>
              </a:ext>
            </a:extLst>
          </p:cNvPr>
          <p:cNvSpPr txBox="1"/>
          <p:nvPr/>
        </p:nvSpPr>
        <p:spPr>
          <a:xfrm>
            <a:off x="10318925" y="4968238"/>
            <a:ext cx="1285929" cy="246221"/>
          </a:xfrm>
          <a:prstGeom prst="rect">
            <a:avLst/>
          </a:prstGeom>
          <a:solidFill>
            <a:schemeClr val="bg1">
              <a:lumMod val="95000"/>
            </a:schemeClr>
          </a:solidFill>
        </p:spPr>
        <p:txBody>
          <a:bodyPr wrap="none" rtlCol="0">
            <a:spAutoFit/>
          </a:bodyPr>
          <a:lstStyle/>
          <a:p>
            <a:r>
              <a:rPr lang="en-US" sz="1000" i="1">
                <a:solidFill>
                  <a:srgbClr val="FF0000"/>
                </a:solidFill>
              </a:rPr>
              <a:t>18:04:00 + 65%OM</a:t>
            </a:r>
          </a:p>
        </p:txBody>
      </p:sp>
      <p:sp>
        <p:nvSpPr>
          <p:cNvPr id="8" name="TextBox 7">
            <a:extLst>
              <a:ext uri="{FF2B5EF4-FFF2-40B4-BE49-F238E27FC236}">
                <a16:creationId xmlns:a16="http://schemas.microsoft.com/office/drawing/2014/main" id="{FBDAE6A6-007F-757E-7AF1-16228702AED5}"/>
              </a:ext>
            </a:extLst>
          </p:cNvPr>
          <p:cNvSpPr txBox="1"/>
          <p:nvPr/>
        </p:nvSpPr>
        <p:spPr>
          <a:xfrm>
            <a:off x="10307807" y="1004760"/>
            <a:ext cx="1285929" cy="246221"/>
          </a:xfrm>
          <a:prstGeom prst="rect">
            <a:avLst/>
          </a:prstGeom>
          <a:solidFill>
            <a:schemeClr val="bg1">
              <a:lumMod val="95000"/>
            </a:schemeClr>
          </a:solidFill>
        </p:spPr>
        <p:txBody>
          <a:bodyPr wrap="none" rtlCol="0">
            <a:spAutoFit/>
          </a:bodyPr>
          <a:lstStyle/>
          <a:p>
            <a:r>
              <a:rPr lang="en-US" sz="1000" i="1">
                <a:solidFill>
                  <a:srgbClr val="FF0000"/>
                </a:solidFill>
              </a:rPr>
              <a:t>18:04:00 + 65%OM</a:t>
            </a:r>
          </a:p>
        </p:txBody>
      </p:sp>
    </p:spTree>
    <p:extLst>
      <p:ext uri="{BB962C8B-B14F-4D97-AF65-F5344CB8AC3E}">
        <p14:creationId xmlns:p14="http://schemas.microsoft.com/office/powerpoint/2010/main" val="26327449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833265B7-CDAF-30C8-0CA4-64B7698B052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9095"/>
          <a:stretch/>
        </p:blipFill>
        <p:spPr bwMode="auto">
          <a:xfrm>
            <a:off x="8640033" y="2089069"/>
            <a:ext cx="3443241" cy="17940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D7079FC8-3F3E-485C-9521-951B7BE0874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7317865" y="3715500"/>
            <a:ext cx="4295775" cy="3067050"/>
          </a:xfrm>
          <a:prstGeom prst="rect">
            <a:avLst/>
          </a:prstGeom>
          <a:noFill/>
          <a:ln>
            <a:noFill/>
          </a:ln>
        </p:spPr>
      </p:pic>
      <p:sp>
        <p:nvSpPr>
          <p:cNvPr id="10" name="Rectangle 3">
            <a:extLst>
              <a:ext uri="{FF2B5EF4-FFF2-40B4-BE49-F238E27FC236}">
                <a16:creationId xmlns:a16="http://schemas.microsoft.com/office/drawing/2014/main" id="{D873E131-A33C-4042-B662-3BDE9B1AECA6}"/>
              </a:ext>
            </a:extLst>
          </p:cNvPr>
          <p:cNvSpPr txBox="1">
            <a:spLocks noChangeArrowheads="1"/>
          </p:cNvSpPr>
          <p:nvPr/>
        </p:nvSpPr>
        <p:spPr>
          <a:xfrm>
            <a:off x="663201" y="1154096"/>
            <a:ext cx="7381256" cy="3056425"/>
          </a:xfrm>
          <a:prstGeom prst="rect">
            <a:avLst/>
          </a:prstGeom>
        </p:spPr>
        <p:txBody>
          <a:bodyP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80000"/>
              </a:lnSpc>
            </a:pPr>
            <a:r>
              <a:rPr lang="pt-BR" altLang="en-US" sz="2400" dirty="0"/>
              <a:t>Productivity gains: 15-20% yield increase</a:t>
            </a:r>
          </a:p>
          <a:p>
            <a:pPr>
              <a:lnSpc>
                <a:spcPct val="80000"/>
              </a:lnSpc>
            </a:pPr>
            <a:r>
              <a:rPr lang="pt-BR" altLang="en-US" sz="2400" dirty="0"/>
              <a:t>Less urea use: 20-35% less</a:t>
            </a:r>
          </a:p>
          <a:p>
            <a:pPr>
              <a:lnSpc>
                <a:spcPct val="80000"/>
              </a:lnSpc>
            </a:pPr>
            <a:r>
              <a:rPr lang="pt-BR" altLang="en-US" sz="2400" dirty="0"/>
              <a:t>GHG savings from less use of urea</a:t>
            </a:r>
          </a:p>
          <a:p>
            <a:pPr>
              <a:lnSpc>
                <a:spcPct val="80000"/>
              </a:lnSpc>
            </a:pPr>
            <a:r>
              <a:rPr lang="pt-BR" altLang="en-US" sz="2400" dirty="0"/>
              <a:t>Lower N </a:t>
            </a:r>
            <a:r>
              <a:rPr lang="en-US" altLang="en-US" sz="2400" dirty="0"/>
              <a:t>losses</a:t>
            </a:r>
            <a:r>
              <a:rPr lang="pt-BR" altLang="en-US" sz="2400" dirty="0"/>
              <a:t>: runoff, volatilization (negligible) </a:t>
            </a:r>
          </a:p>
          <a:p>
            <a:pPr>
              <a:lnSpc>
                <a:spcPct val="80000"/>
              </a:lnSpc>
            </a:pPr>
            <a:r>
              <a:rPr lang="pt-BR" altLang="en-US" sz="2400" dirty="0"/>
              <a:t>Lower nitrous oxide emission (GHG)</a:t>
            </a:r>
          </a:p>
          <a:p>
            <a:pPr>
              <a:lnSpc>
                <a:spcPct val="80000"/>
              </a:lnSpc>
            </a:pPr>
            <a:r>
              <a:rPr lang="en-US" altLang="en-US" sz="2400" dirty="0"/>
              <a:t>Energy-savings: one-time application</a:t>
            </a:r>
          </a:p>
          <a:p>
            <a:pPr>
              <a:lnSpc>
                <a:spcPct val="80000"/>
              </a:lnSpc>
            </a:pPr>
            <a:r>
              <a:rPr lang="en-US" altLang="en-US" sz="2400" dirty="0"/>
              <a:t>Suitable for adverse environments</a:t>
            </a:r>
          </a:p>
          <a:p>
            <a:pPr>
              <a:lnSpc>
                <a:spcPct val="80000"/>
              </a:lnSpc>
            </a:pPr>
            <a:r>
              <a:rPr lang="en-US" altLang="en-US" sz="2400" dirty="0"/>
              <a:t>Soil organic matter buildup, CO</a:t>
            </a:r>
            <a:r>
              <a:rPr lang="en-US" altLang="en-US" sz="2400" baseline="-25000" dirty="0"/>
              <a:t>2</a:t>
            </a:r>
            <a:r>
              <a:rPr lang="en-US" altLang="en-US" sz="2400" dirty="0"/>
              <a:t> capture/fertilization</a:t>
            </a:r>
          </a:p>
          <a:p>
            <a:pPr>
              <a:lnSpc>
                <a:spcPct val="80000"/>
              </a:lnSpc>
              <a:buFont typeface="Wingdings" panose="05000000000000000000" pitchFamily="2" charset="2"/>
              <a:buNone/>
            </a:pPr>
            <a:endParaRPr lang="en-US" altLang="en-US" sz="2700" dirty="0"/>
          </a:p>
        </p:txBody>
      </p:sp>
      <p:sp>
        <p:nvSpPr>
          <p:cNvPr id="11" name="Rectangle 2">
            <a:extLst>
              <a:ext uri="{FF2B5EF4-FFF2-40B4-BE49-F238E27FC236}">
                <a16:creationId xmlns:a16="http://schemas.microsoft.com/office/drawing/2014/main" id="{130404B1-624A-42C0-8C5C-6B511000B60E}"/>
              </a:ext>
            </a:extLst>
          </p:cNvPr>
          <p:cNvSpPr>
            <a:spLocks noGrp="1" noChangeArrowheads="1"/>
          </p:cNvSpPr>
          <p:nvPr>
            <p:ph type="title"/>
          </p:nvPr>
        </p:nvSpPr>
        <p:spPr>
          <a:xfrm>
            <a:off x="780197" y="126542"/>
            <a:ext cx="9455624" cy="707536"/>
          </a:xfr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normAutofit fontScale="90000"/>
          </a:bodyPr>
          <a:lstStyle/>
          <a:p>
            <a:r>
              <a:rPr lang="en-US" altLang="en-US" sz="3600" b="1" dirty="0">
                <a:solidFill>
                  <a:schemeClr val="accent6">
                    <a:lumMod val="75000"/>
                  </a:schemeClr>
                </a:solidFill>
                <a:latin typeface="Arial" panose="020B0604020202020204" pitchFamily="34" charset="0"/>
                <a:cs typeface="Arial" panose="020B0604020202020204" pitchFamily="34" charset="0"/>
              </a:rPr>
              <a:t>Mechanized Fertilizer Deep Placement </a:t>
            </a:r>
            <a:r>
              <a:rPr lang="pt-BR" altLang="en-US" sz="3600" b="1" dirty="0">
                <a:solidFill>
                  <a:schemeClr val="accent6">
                    <a:lumMod val="75000"/>
                  </a:schemeClr>
                </a:solidFill>
                <a:latin typeface="Arial" panose="020B0604020202020204" pitchFamily="34" charset="0"/>
                <a:cs typeface="Arial" panose="020B0604020202020204" pitchFamily="34" charset="0"/>
              </a:rPr>
              <a:t>: More </a:t>
            </a:r>
            <a:r>
              <a:rPr lang="pt-BR" altLang="en-US" sz="3600" b="1" dirty="0" err="1">
                <a:solidFill>
                  <a:schemeClr val="accent6">
                    <a:lumMod val="75000"/>
                  </a:schemeClr>
                </a:solidFill>
                <a:latin typeface="Arial" panose="020B0604020202020204" pitchFamily="34" charset="0"/>
                <a:cs typeface="Arial" panose="020B0604020202020204" pitchFamily="34" charset="0"/>
              </a:rPr>
              <a:t>with</a:t>
            </a:r>
            <a:r>
              <a:rPr lang="pt-BR" altLang="en-US" sz="3600" b="1" dirty="0">
                <a:solidFill>
                  <a:schemeClr val="accent6">
                    <a:lumMod val="75000"/>
                  </a:schemeClr>
                </a:solidFill>
                <a:latin typeface="Arial" panose="020B0604020202020204" pitchFamily="34" charset="0"/>
                <a:cs typeface="Arial" panose="020B0604020202020204" pitchFamily="34" charset="0"/>
              </a:rPr>
              <a:t> </a:t>
            </a:r>
            <a:r>
              <a:rPr lang="pt-BR" altLang="en-US" sz="3600" b="1" dirty="0" err="1">
                <a:solidFill>
                  <a:schemeClr val="accent6">
                    <a:lumMod val="75000"/>
                  </a:schemeClr>
                </a:solidFill>
                <a:latin typeface="Arial" panose="020B0604020202020204" pitchFamily="34" charset="0"/>
                <a:cs typeface="Arial" panose="020B0604020202020204" pitchFamily="34" charset="0"/>
              </a:rPr>
              <a:t>Less</a:t>
            </a:r>
            <a:r>
              <a:rPr lang="pt-BR" altLang="en-US" sz="3600" b="1" dirty="0">
                <a:solidFill>
                  <a:schemeClr val="accent6">
                    <a:lumMod val="75000"/>
                  </a:schemeClr>
                </a:solidFill>
                <a:latin typeface="Arial" panose="020B0604020202020204" pitchFamily="34" charset="0"/>
                <a:cs typeface="Arial" panose="020B0604020202020204" pitchFamily="34" charset="0"/>
              </a:rPr>
              <a:t> + </a:t>
            </a:r>
            <a:r>
              <a:rPr lang="pt-BR" altLang="en-US" sz="3600" b="1" dirty="0" err="1">
                <a:solidFill>
                  <a:schemeClr val="accent6">
                    <a:lumMod val="75000"/>
                  </a:schemeClr>
                </a:solidFill>
                <a:latin typeface="Arial" panose="020B0604020202020204" pitchFamily="34" charset="0"/>
                <a:cs typeface="Arial" panose="020B0604020202020204" pitchFamily="34" charset="0"/>
              </a:rPr>
              <a:t>Customized</a:t>
            </a:r>
            <a:r>
              <a:rPr lang="pt-BR" altLang="en-US" sz="3600" b="1" dirty="0">
                <a:solidFill>
                  <a:schemeClr val="accent6">
                    <a:lumMod val="75000"/>
                  </a:schemeClr>
                </a:solidFill>
                <a:latin typeface="Arial" panose="020B0604020202020204" pitchFamily="34" charset="0"/>
                <a:cs typeface="Arial" panose="020B0604020202020204" pitchFamily="34" charset="0"/>
              </a:rPr>
              <a:t> </a:t>
            </a:r>
            <a:r>
              <a:rPr lang="pt-BR" altLang="en-US" sz="3600" b="1" dirty="0" err="1">
                <a:solidFill>
                  <a:schemeClr val="accent6">
                    <a:lumMod val="75000"/>
                  </a:schemeClr>
                </a:solidFill>
                <a:latin typeface="Arial" panose="020B0604020202020204" pitchFamily="34" charset="0"/>
                <a:cs typeface="Arial" panose="020B0604020202020204" pitchFamily="34" charset="0"/>
              </a:rPr>
              <a:t>Balanced</a:t>
            </a:r>
            <a:r>
              <a:rPr lang="pt-BR" altLang="en-US" sz="3600" b="1" dirty="0">
                <a:solidFill>
                  <a:schemeClr val="accent6">
                    <a:lumMod val="75000"/>
                  </a:schemeClr>
                </a:solidFill>
                <a:latin typeface="Arial" panose="020B0604020202020204" pitchFamily="34" charset="0"/>
                <a:cs typeface="Arial" panose="020B0604020202020204" pitchFamily="34" charset="0"/>
              </a:rPr>
              <a:t> </a:t>
            </a:r>
            <a:r>
              <a:rPr lang="pt-BR" altLang="en-US" sz="3600" b="1" dirty="0" err="1">
                <a:solidFill>
                  <a:schemeClr val="accent6">
                    <a:lumMod val="75000"/>
                  </a:schemeClr>
                </a:solidFill>
                <a:latin typeface="Arial" panose="020B0604020202020204" pitchFamily="34" charset="0"/>
                <a:cs typeface="Arial" panose="020B0604020202020204" pitchFamily="34" charset="0"/>
              </a:rPr>
              <a:t>Fertilization</a:t>
            </a:r>
            <a:endParaRPr lang="en-US" altLang="en-US" sz="3600" b="1" dirty="0">
              <a:solidFill>
                <a:schemeClr val="accent6">
                  <a:lumMod val="75000"/>
                </a:schemeClr>
              </a:solidFill>
              <a:latin typeface="Arial" panose="020B0604020202020204" pitchFamily="34" charset="0"/>
              <a:cs typeface="Arial" panose="020B0604020202020204" pitchFamily="34" charset="0"/>
            </a:endParaRPr>
          </a:p>
        </p:txBody>
      </p:sp>
      <p:pic>
        <p:nvPicPr>
          <p:cNvPr id="12" name="Picture 11">
            <a:extLst>
              <a:ext uri="{FF2B5EF4-FFF2-40B4-BE49-F238E27FC236}">
                <a16:creationId xmlns:a16="http://schemas.microsoft.com/office/drawing/2014/main" id="{29C315A9-6FF0-4B4E-A857-62AAFAE9E0B1}"/>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0718" y="4220308"/>
            <a:ext cx="6600753" cy="2637692"/>
          </a:xfrm>
          <a:prstGeom prst="rect">
            <a:avLst/>
          </a:prstGeom>
          <a:noFill/>
          <a:ln>
            <a:noFill/>
          </a:ln>
        </p:spPr>
      </p:pic>
      <p:pic>
        <p:nvPicPr>
          <p:cNvPr id="3" name="Picture 2">
            <a:extLst>
              <a:ext uri="{FF2B5EF4-FFF2-40B4-BE49-F238E27FC236}">
                <a16:creationId xmlns:a16="http://schemas.microsoft.com/office/drawing/2014/main" id="{52CE4FA1-9194-E166-C748-A52EEECBA142}"/>
              </a:ext>
            </a:extLst>
          </p:cNvPr>
          <p:cNvPicPr>
            <a:picLocks noChangeAspect="1"/>
          </p:cNvPicPr>
          <p:nvPr/>
        </p:nvPicPr>
        <p:blipFill rotWithShape="1">
          <a:blip r:embed="rId6"/>
          <a:srcRect t="22785" b="20001"/>
          <a:stretch/>
        </p:blipFill>
        <p:spPr>
          <a:xfrm>
            <a:off x="10310675" y="0"/>
            <a:ext cx="1881325" cy="2181247"/>
          </a:xfrm>
          <a:prstGeom prst="rect">
            <a:avLst/>
          </a:prstGeom>
        </p:spPr>
      </p:pic>
    </p:spTree>
    <p:extLst>
      <p:ext uri="{BB962C8B-B14F-4D97-AF65-F5344CB8AC3E}">
        <p14:creationId xmlns:p14="http://schemas.microsoft.com/office/powerpoint/2010/main" val="20104478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5">
            <a:extLst>
              <a:ext uri="{FF2B5EF4-FFF2-40B4-BE49-F238E27FC236}">
                <a16:creationId xmlns:a16="http://schemas.microsoft.com/office/drawing/2014/main" id="{F6E2BB6D-ADE2-4357-BD14-06BA207C75FC}"/>
              </a:ext>
            </a:extLst>
          </p:cNvPr>
          <p:cNvSpPr txBox="1">
            <a:spLocks/>
          </p:cNvSpPr>
          <p:nvPr/>
        </p:nvSpPr>
        <p:spPr>
          <a:xfrm>
            <a:off x="499269" y="200907"/>
            <a:ext cx="11520487" cy="498598"/>
          </a:xfrm>
          <a:prstGeom prst="rect">
            <a:avLst/>
          </a:prstGeom>
        </p:spPr>
        <p:txBody>
          <a:bodyPr>
            <a:normAutofit fontScale="90000" lnSpcReduction="20000"/>
          </a:bodyPr>
          <a:lstStyle>
            <a:lvl1pPr algn="l" defTabSz="914400" rtl="0" eaLnBrk="1" latinLnBrk="0" hangingPunct="1">
              <a:lnSpc>
                <a:spcPct val="90000"/>
              </a:lnSpc>
              <a:spcBef>
                <a:spcPct val="0"/>
              </a:spcBef>
              <a:buNone/>
              <a:defRPr sz="4000" b="1" kern="1200">
                <a:solidFill>
                  <a:schemeClr val="tx1"/>
                </a:solidFill>
                <a:latin typeface="Arial" panose="020B0604020202020204" pitchFamily="34" charset="0"/>
                <a:ea typeface="+mj-ea"/>
                <a:cs typeface="Arial" panose="020B0604020202020204" pitchFamily="34" charset="0"/>
              </a:defRPr>
            </a:lvl1pPr>
          </a:lstStyle>
          <a:p>
            <a:pPr algn="ctr"/>
            <a:r>
              <a:rPr lang="en-US">
                <a:solidFill>
                  <a:schemeClr val="accent6">
                    <a:lumMod val="75000"/>
                  </a:schemeClr>
                </a:solidFill>
              </a:rPr>
              <a:t>Micronutrient Fortification: Balanced Fertilization</a:t>
            </a:r>
          </a:p>
        </p:txBody>
      </p:sp>
      <p:grpSp>
        <p:nvGrpSpPr>
          <p:cNvPr id="43" name="Group 42">
            <a:extLst>
              <a:ext uri="{FF2B5EF4-FFF2-40B4-BE49-F238E27FC236}">
                <a16:creationId xmlns:a16="http://schemas.microsoft.com/office/drawing/2014/main" id="{5FCCA7EC-0DE0-8B86-679C-48DB41FF7DE2}"/>
              </a:ext>
            </a:extLst>
          </p:cNvPr>
          <p:cNvGrpSpPr/>
          <p:nvPr/>
        </p:nvGrpSpPr>
        <p:grpSpPr>
          <a:xfrm>
            <a:off x="7144403" y="4190096"/>
            <a:ext cx="4658200" cy="2115979"/>
            <a:chOff x="804467" y="3002772"/>
            <a:chExt cx="4933953" cy="2370414"/>
          </a:xfrm>
        </p:grpSpPr>
        <p:pic>
          <p:nvPicPr>
            <p:cNvPr id="10" name="Picture 9">
              <a:extLst>
                <a:ext uri="{FF2B5EF4-FFF2-40B4-BE49-F238E27FC236}">
                  <a16:creationId xmlns:a16="http://schemas.microsoft.com/office/drawing/2014/main" id="{9CF1D355-81A0-D3AF-5F15-C8193A166601}"/>
                </a:ext>
              </a:extLst>
            </p:cNvPr>
            <p:cNvPicPr>
              <a:picLocks noChangeAspect="1"/>
            </p:cNvPicPr>
            <p:nvPr/>
          </p:nvPicPr>
          <p:blipFill>
            <a:blip r:embed="rId3"/>
            <a:stretch>
              <a:fillRect/>
            </a:stretch>
          </p:blipFill>
          <p:spPr>
            <a:xfrm rot="16200000">
              <a:off x="2133193" y="1674046"/>
              <a:ext cx="2276501" cy="493395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TextBox 10">
              <a:extLst>
                <a:ext uri="{FF2B5EF4-FFF2-40B4-BE49-F238E27FC236}">
                  <a16:creationId xmlns:a16="http://schemas.microsoft.com/office/drawing/2014/main" id="{F831A7FF-2C84-759E-C65A-37CFD808B749}"/>
                </a:ext>
              </a:extLst>
            </p:cNvPr>
            <p:cNvSpPr txBox="1"/>
            <p:nvPr/>
          </p:nvSpPr>
          <p:spPr>
            <a:xfrm>
              <a:off x="1063734" y="4817606"/>
              <a:ext cx="1972025" cy="272479"/>
            </a:xfrm>
            <a:prstGeom prst="rect">
              <a:avLst/>
            </a:prstGeom>
            <a:solidFill>
              <a:schemeClr val="bg1">
                <a:lumMod val="95000"/>
                <a:alpha val="50000"/>
              </a:schemeClr>
            </a:solidFill>
          </p:spPr>
          <p:txBody>
            <a:bodyPr wrap="square">
              <a:spAutoFit/>
            </a:bodyPr>
            <a:lstStyle/>
            <a:p>
              <a:pPr algn="ctr"/>
              <a:r>
                <a:rPr lang="en-US" sz="1200" b="1"/>
                <a:t>MAP</a:t>
              </a:r>
            </a:p>
          </p:txBody>
        </p:sp>
        <p:sp>
          <p:nvSpPr>
            <p:cNvPr id="12" name="TextBox 11">
              <a:extLst>
                <a:ext uri="{FF2B5EF4-FFF2-40B4-BE49-F238E27FC236}">
                  <a16:creationId xmlns:a16="http://schemas.microsoft.com/office/drawing/2014/main" id="{5F68C3D1-72EC-43F5-0E52-AFF76C2C1CF4}"/>
                </a:ext>
              </a:extLst>
            </p:cNvPr>
            <p:cNvSpPr txBox="1"/>
            <p:nvPr/>
          </p:nvSpPr>
          <p:spPr>
            <a:xfrm>
              <a:off x="3702159" y="4911521"/>
              <a:ext cx="1838325" cy="461665"/>
            </a:xfrm>
            <a:prstGeom prst="rect">
              <a:avLst/>
            </a:prstGeom>
            <a:solidFill>
              <a:schemeClr val="bg1">
                <a:lumMod val="95000"/>
                <a:alpha val="50000"/>
              </a:schemeClr>
            </a:solidFill>
          </p:spPr>
          <p:txBody>
            <a:bodyPr wrap="square">
              <a:spAutoFit/>
            </a:bodyPr>
            <a:lstStyle/>
            <a:p>
              <a:pPr algn="ctr"/>
              <a:r>
                <a:rPr lang="en-US" sz="1200" b="1"/>
                <a:t>MAP + Dispersion with Micronutrients</a:t>
              </a:r>
            </a:p>
          </p:txBody>
        </p:sp>
      </p:grpSp>
      <p:grpSp>
        <p:nvGrpSpPr>
          <p:cNvPr id="42" name="Group 41">
            <a:extLst>
              <a:ext uri="{FF2B5EF4-FFF2-40B4-BE49-F238E27FC236}">
                <a16:creationId xmlns:a16="http://schemas.microsoft.com/office/drawing/2014/main" id="{C1AEFAF0-8544-1F1D-A09F-454E0E2A7378}"/>
              </a:ext>
            </a:extLst>
          </p:cNvPr>
          <p:cNvGrpSpPr/>
          <p:nvPr/>
        </p:nvGrpSpPr>
        <p:grpSpPr>
          <a:xfrm>
            <a:off x="1138040" y="3158665"/>
            <a:ext cx="1515721" cy="2915925"/>
            <a:chOff x="9523757" y="3742434"/>
            <a:chExt cx="1515721" cy="2915925"/>
          </a:xfrm>
        </p:grpSpPr>
        <p:pic>
          <p:nvPicPr>
            <p:cNvPr id="13" name="Picture 12">
              <a:extLst>
                <a:ext uri="{FF2B5EF4-FFF2-40B4-BE49-F238E27FC236}">
                  <a16:creationId xmlns:a16="http://schemas.microsoft.com/office/drawing/2014/main" id="{52EDBEEF-AA2B-2A81-55FC-E74C55A0C414}"/>
                </a:ext>
              </a:extLst>
            </p:cNvPr>
            <p:cNvPicPr>
              <a:picLocks noChangeAspect="1"/>
            </p:cNvPicPr>
            <p:nvPr/>
          </p:nvPicPr>
          <p:blipFill>
            <a:blip r:embed="rId4"/>
            <a:stretch>
              <a:fillRect/>
            </a:stretch>
          </p:blipFill>
          <p:spPr>
            <a:xfrm>
              <a:off x="9523757" y="3742434"/>
              <a:ext cx="1515721" cy="29159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4" name="TextBox 13">
              <a:extLst>
                <a:ext uri="{FF2B5EF4-FFF2-40B4-BE49-F238E27FC236}">
                  <a16:creationId xmlns:a16="http://schemas.microsoft.com/office/drawing/2014/main" id="{AC011094-F812-24D0-7160-38C7365D1794}"/>
                </a:ext>
              </a:extLst>
            </p:cNvPr>
            <p:cNvSpPr txBox="1"/>
            <p:nvPr/>
          </p:nvSpPr>
          <p:spPr>
            <a:xfrm>
              <a:off x="9598073" y="3836347"/>
              <a:ext cx="1367087" cy="830997"/>
            </a:xfrm>
            <a:prstGeom prst="rect">
              <a:avLst/>
            </a:prstGeom>
            <a:solidFill>
              <a:schemeClr val="bg1">
                <a:lumMod val="95000"/>
              </a:schemeClr>
            </a:solidFill>
          </p:spPr>
          <p:txBody>
            <a:bodyPr wrap="square">
              <a:spAutoFit/>
            </a:bodyPr>
            <a:lstStyle/>
            <a:p>
              <a:pPr algn="ctr"/>
              <a:r>
                <a:rPr lang="en-US" sz="1200" b="1"/>
                <a:t>Dispersion</a:t>
              </a:r>
            </a:p>
            <a:p>
              <a:pPr algn="ctr"/>
              <a:r>
                <a:rPr lang="en-US" sz="1200" b="1"/>
                <a:t>+</a:t>
              </a:r>
            </a:p>
            <a:p>
              <a:pPr algn="ctr"/>
              <a:r>
                <a:rPr lang="en-US" sz="1200" b="1"/>
                <a:t>Micronutrients (Zinc)</a:t>
              </a:r>
            </a:p>
          </p:txBody>
        </p:sp>
      </p:grpSp>
      <p:grpSp>
        <p:nvGrpSpPr>
          <p:cNvPr id="46" name="Group 45">
            <a:extLst>
              <a:ext uri="{FF2B5EF4-FFF2-40B4-BE49-F238E27FC236}">
                <a16:creationId xmlns:a16="http://schemas.microsoft.com/office/drawing/2014/main" id="{4D3CCFB0-EFEE-C742-FB53-B0EB40967138}"/>
              </a:ext>
            </a:extLst>
          </p:cNvPr>
          <p:cNvGrpSpPr/>
          <p:nvPr/>
        </p:nvGrpSpPr>
        <p:grpSpPr>
          <a:xfrm>
            <a:off x="1356278" y="918445"/>
            <a:ext cx="5424618" cy="4066572"/>
            <a:chOff x="1718087" y="661889"/>
            <a:chExt cx="5424618" cy="4066572"/>
          </a:xfrm>
        </p:grpSpPr>
        <p:grpSp>
          <p:nvGrpSpPr>
            <p:cNvPr id="21" name="Group 20">
              <a:extLst>
                <a:ext uri="{FF2B5EF4-FFF2-40B4-BE49-F238E27FC236}">
                  <a16:creationId xmlns:a16="http://schemas.microsoft.com/office/drawing/2014/main" id="{973E2A0E-2D0F-EF00-F3AE-6426AF5B4828}"/>
                </a:ext>
              </a:extLst>
            </p:cNvPr>
            <p:cNvGrpSpPr/>
            <p:nvPr/>
          </p:nvGrpSpPr>
          <p:grpSpPr>
            <a:xfrm>
              <a:off x="3546620" y="661889"/>
              <a:ext cx="2180562" cy="1296575"/>
              <a:chOff x="3768531" y="1099219"/>
              <a:chExt cx="2180562" cy="1296575"/>
            </a:xfrm>
          </p:grpSpPr>
          <p:cxnSp>
            <p:nvCxnSpPr>
              <p:cNvPr id="22" name="Connector: Elbow 85">
                <a:extLst>
                  <a:ext uri="{FF2B5EF4-FFF2-40B4-BE49-F238E27FC236}">
                    <a16:creationId xmlns:a16="http://schemas.microsoft.com/office/drawing/2014/main" id="{953BA63B-768C-D3E7-9CCF-69733F128883}"/>
                  </a:ext>
                </a:extLst>
              </p:cNvPr>
              <p:cNvCxnSpPr>
                <a:cxnSpLocks/>
                <a:endCxn id="23" idx="1"/>
              </p:cNvCxnSpPr>
              <p:nvPr/>
            </p:nvCxnSpPr>
            <p:spPr>
              <a:xfrm rot="5400000" flipH="1" flipV="1">
                <a:off x="3527415" y="1601946"/>
                <a:ext cx="1034964" cy="552731"/>
              </a:xfrm>
              <a:prstGeom prst="bentConnector2">
                <a:avLst/>
              </a:prstGeom>
              <a:ln w="28575">
                <a:solidFill>
                  <a:schemeClr val="accent2">
                    <a:lumMod val="7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8845E9C-F54D-D1B3-5A8F-39AECFD82E75}"/>
                  </a:ext>
                </a:extLst>
              </p:cNvPr>
              <p:cNvSpPr txBox="1"/>
              <p:nvPr/>
            </p:nvSpPr>
            <p:spPr>
              <a:xfrm>
                <a:off x="4321263" y="1099219"/>
                <a:ext cx="1627830" cy="523220"/>
              </a:xfrm>
              <a:prstGeom prst="rect">
                <a:avLst/>
              </a:prstGeom>
              <a:solidFill>
                <a:schemeClr val="accent4">
                  <a:lumMod val="50000"/>
                  <a:alpha val="50000"/>
                </a:schemeClr>
              </a:solidFill>
            </p:spPr>
            <p:txBody>
              <a:bodyPr wrap="square" rtlCol="0">
                <a:spAutoFit/>
              </a:bodyPr>
              <a:lstStyle/>
              <a:p>
                <a:r>
                  <a:rPr lang="en-US" sz="1400"/>
                  <a:t>Micronutrients Dispersion</a:t>
                </a:r>
              </a:p>
            </p:txBody>
          </p:sp>
        </p:grpSp>
        <p:grpSp>
          <p:nvGrpSpPr>
            <p:cNvPr id="24" name="Group 23">
              <a:extLst>
                <a:ext uri="{FF2B5EF4-FFF2-40B4-BE49-F238E27FC236}">
                  <a16:creationId xmlns:a16="http://schemas.microsoft.com/office/drawing/2014/main" id="{826B1D24-C6CC-A33B-3D8F-53A0752B78C2}"/>
                </a:ext>
              </a:extLst>
            </p:cNvPr>
            <p:cNvGrpSpPr/>
            <p:nvPr/>
          </p:nvGrpSpPr>
          <p:grpSpPr>
            <a:xfrm>
              <a:off x="1718087" y="1359144"/>
              <a:ext cx="2351874" cy="1287252"/>
              <a:chOff x="3915278" y="1756527"/>
              <a:chExt cx="2351874" cy="1287252"/>
            </a:xfrm>
          </p:grpSpPr>
          <p:sp>
            <p:nvSpPr>
              <p:cNvPr id="25" name="Circle: Hollow 81">
                <a:extLst>
                  <a:ext uri="{FF2B5EF4-FFF2-40B4-BE49-F238E27FC236}">
                    <a16:creationId xmlns:a16="http://schemas.microsoft.com/office/drawing/2014/main" id="{DD02659F-673D-9B35-FAC4-41ED55A2D818}"/>
                  </a:ext>
                </a:extLst>
              </p:cNvPr>
              <p:cNvSpPr/>
              <p:nvPr/>
            </p:nvSpPr>
            <p:spPr>
              <a:xfrm>
                <a:off x="3915278" y="1756527"/>
                <a:ext cx="1331651" cy="1287252"/>
              </a:xfrm>
              <a:prstGeom prst="donut">
                <a:avLst>
                  <a:gd name="adj" fmla="val 4305"/>
                </a:avLst>
              </a:prstGeom>
              <a:solidFill>
                <a:schemeClr val="accent6"/>
              </a:solidFill>
              <a:ln>
                <a:solidFill>
                  <a:schemeClr val="accent6"/>
                </a:solidFill>
              </a:ln>
              <a:effectLst>
                <a:outerShdw blurRad="50800" dist="50800" dir="5400000" algn="ctr" rotWithShape="0">
                  <a:schemeClr val="accent2">
                    <a:lumMod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TextBox 25">
                <a:extLst>
                  <a:ext uri="{FF2B5EF4-FFF2-40B4-BE49-F238E27FC236}">
                    <a16:creationId xmlns:a16="http://schemas.microsoft.com/office/drawing/2014/main" id="{B2B6A6E1-861A-FE6A-1F9C-49BC44FDCE2D}"/>
                  </a:ext>
                </a:extLst>
              </p:cNvPr>
              <p:cNvSpPr txBox="1"/>
              <p:nvPr/>
            </p:nvSpPr>
            <p:spPr>
              <a:xfrm>
                <a:off x="4039396" y="2258374"/>
                <a:ext cx="1076325" cy="276999"/>
              </a:xfrm>
              <a:prstGeom prst="rect">
                <a:avLst/>
              </a:prstGeom>
              <a:noFill/>
            </p:spPr>
            <p:txBody>
              <a:bodyPr wrap="square" rtlCol="0">
                <a:spAutoFit/>
              </a:bodyPr>
              <a:lstStyle/>
              <a:p>
                <a:pPr algn="ctr"/>
                <a:r>
                  <a:rPr lang="en-US" sz="1200"/>
                  <a:t>FERTILIZER</a:t>
                </a:r>
              </a:p>
            </p:txBody>
          </p:sp>
          <p:cxnSp>
            <p:nvCxnSpPr>
              <p:cNvPr id="27" name="Straight Arrow Connector 26">
                <a:extLst>
                  <a:ext uri="{FF2B5EF4-FFF2-40B4-BE49-F238E27FC236}">
                    <a16:creationId xmlns:a16="http://schemas.microsoft.com/office/drawing/2014/main" id="{633DF2EA-2BC1-C291-35D1-7E581EEAFEDC}"/>
                  </a:ext>
                </a:extLst>
              </p:cNvPr>
              <p:cNvCxnSpPr>
                <a:cxnSpLocks/>
              </p:cNvCxnSpPr>
              <p:nvPr/>
            </p:nvCxnSpPr>
            <p:spPr>
              <a:xfrm>
                <a:off x="5318586" y="2418342"/>
                <a:ext cx="948566" cy="0"/>
              </a:xfrm>
              <a:prstGeom prst="straightConnector1">
                <a:avLst/>
              </a:prstGeom>
              <a:ln w="2540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6D14242D-2A99-6303-F5A3-DDB10E9BD726}"/>
                </a:ext>
              </a:extLst>
            </p:cNvPr>
            <p:cNvGrpSpPr/>
            <p:nvPr/>
          </p:nvGrpSpPr>
          <p:grpSpPr>
            <a:xfrm>
              <a:off x="4039591" y="1172270"/>
              <a:ext cx="2289199" cy="1979034"/>
              <a:chOff x="6236782" y="1569653"/>
              <a:chExt cx="2289199" cy="1979034"/>
            </a:xfrm>
          </p:grpSpPr>
          <p:sp>
            <p:nvSpPr>
              <p:cNvPr id="32" name="Circle: Hollow 68">
                <a:extLst>
                  <a:ext uri="{FF2B5EF4-FFF2-40B4-BE49-F238E27FC236}">
                    <a16:creationId xmlns:a16="http://schemas.microsoft.com/office/drawing/2014/main" id="{BC7B7E4E-F193-75DD-5094-194DB4156C8B}"/>
                  </a:ext>
                </a:extLst>
              </p:cNvPr>
              <p:cNvSpPr/>
              <p:nvPr/>
            </p:nvSpPr>
            <p:spPr>
              <a:xfrm>
                <a:off x="6395668" y="1698494"/>
                <a:ext cx="1331651" cy="1287252"/>
              </a:xfrm>
              <a:prstGeom prst="donut">
                <a:avLst>
                  <a:gd name="adj" fmla="val 4305"/>
                </a:avLst>
              </a:prstGeom>
              <a:solidFill>
                <a:schemeClr val="accent6"/>
              </a:solidFill>
              <a:ln>
                <a:solidFill>
                  <a:schemeClr val="accent6"/>
                </a:solidFill>
              </a:ln>
              <a:effectLst>
                <a:outerShdw blurRad="50800" dist="50800" dir="5400000" algn="ctr" rotWithShape="0">
                  <a:schemeClr val="accent2">
                    <a:lumMod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Circle: Hollow 69">
                <a:extLst>
                  <a:ext uri="{FF2B5EF4-FFF2-40B4-BE49-F238E27FC236}">
                    <a16:creationId xmlns:a16="http://schemas.microsoft.com/office/drawing/2014/main" id="{D7B8D4FB-774F-C9FA-EC54-D61777FDA71E}"/>
                  </a:ext>
                </a:extLst>
              </p:cNvPr>
              <p:cNvSpPr>
                <a:spLocks noChangeAspect="1"/>
              </p:cNvSpPr>
              <p:nvPr/>
            </p:nvSpPr>
            <p:spPr>
              <a:xfrm>
                <a:off x="6236782" y="1569653"/>
                <a:ext cx="1627830" cy="1577157"/>
              </a:xfrm>
              <a:prstGeom prst="donut">
                <a:avLst>
                  <a:gd name="adj" fmla="val 430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TextBox 33">
                <a:extLst>
                  <a:ext uri="{FF2B5EF4-FFF2-40B4-BE49-F238E27FC236}">
                    <a16:creationId xmlns:a16="http://schemas.microsoft.com/office/drawing/2014/main" id="{CCF20C27-008F-0C58-8BC3-E8252A854A76}"/>
                  </a:ext>
                </a:extLst>
              </p:cNvPr>
              <p:cNvSpPr txBox="1"/>
              <p:nvPr/>
            </p:nvSpPr>
            <p:spPr>
              <a:xfrm>
                <a:off x="6512534" y="2219731"/>
                <a:ext cx="1076325" cy="276999"/>
              </a:xfrm>
              <a:prstGeom prst="rect">
                <a:avLst/>
              </a:prstGeom>
              <a:noFill/>
            </p:spPr>
            <p:txBody>
              <a:bodyPr wrap="square" rtlCol="0">
                <a:spAutoFit/>
              </a:bodyPr>
              <a:lstStyle/>
              <a:p>
                <a:pPr algn="ctr"/>
                <a:r>
                  <a:rPr lang="en-US" sz="1200"/>
                  <a:t>FERTILIZER</a:t>
                </a:r>
              </a:p>
            </p:txBody>
          </p:sp>
          <p:cxnSp>
            <p:nvCxnSpPr>
              <p:cNvPr id="35" name="Connector: Elbow 73">
                <a:extLst>
                  <a:ext uri="{FF2B5EF4-FFF2-40B4-BE49-F238E27FC236}">
                    <a16:creationId xmlns:a16="http://schemas.microsoft.com/office/drawing/2014/main" id="{9885AE46-943B-48F6-72EA-63BB12616F54}"/>
                  </a:ext>
                </a:extLst>
              </p:cNvPr>
              <p:cNvCxnSpPr>
                <a:cxnSpLocks/>
                <a:stCxn id="33" idx="6"/>
                <a:endCxn id="38" idx="0"/>
              </p:cNvCxnSpPr>
              <p:nvPr/>
            </p:nvCxnSpPr>
            <p:spPr>
              <a:xfrm>
                <a:off x="7864612" y="2358232"/>
                <a:ext cx="661369" cy="1190455"/>
              </a:xfrm>
              <a:prstGeom prst="bentConnector2">
                <a:avLst/>
              </a:prstGeom>
              <a:ln w="2540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42355579-21C6-7313-DC5C-C0D94423A9AE}"/>
                </a:ext>
              </a:extLst>
            </p:cNvPr>
            <p:cNvGrpSpPr/>
            <p:nvPr/>
          </p:nvGrpSpPr>
          <p:grpSpPr>
            <a:xfrm>
              <a:off x="3372727" y="3151304"/>
              <a:ext cx="3769978" cy="1577157"/>
              <a:chOff x="5964616" y="3548687"/>
              <a:chExt cx="3769978" cy="1577157"/>
            </a:xfrm>
          </p:grpSpPr>
          <p:sp>
            <p:nvSpPr>
              <p:cNvPr id="37" name="Circle: Hollow 54">
                <a:extLst>
                  <a:ext uri="{FF2B5EF4-FFF2-40B4-BE49-F238E27FC236}">
                    <a16:creationId xmlns:a16="http://schemas.microsoft.com/office/drawing/2014/main" id="{98FBAEF6-0923-6A9E-36E2-2087EA779B77}"/>
                  </a:ext>
                </a:extLst>
              </p:cNvPr>
              <p:cNvSpPr/>
              <p:nvPr/>
            </p:nvSpPr>
            <p:spPr>
              <a:xfrm>
                <a:off x="8246600" y="3687053"/>
                <a:ext cx="1331651" cy="1287252"/>
              </a:xfrm>
              <a:prstGeom prst="donut">
                <a:avLst>
                  <a:gd name="adj" fmla="val 4305"/>
                </a:avLst>
              </a:prstGeom>
              <a:solidFill>
                <a:schemeClr val="accent6"/>
              </a:solidFill>
              <a:ln>
                <a:solidFill>
                  <a:schemeClr val="accent6"/>
                </a:solidFill>
              </a:ln>
              <a:effectLst>
                <a:outerShdw blurRad="50800" dist="50800" dir="5400000" algn="ctr" rotWithShape="0">
                  <a:schemeClr val="accent2">
                    <a:lumMod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 name="Circle: Hollow 55">
                <a:extLst>
                  <a:ext uri="{FF2B5EF4-FFF2-40B4-BE49-F238E27FC236}">
                    <a16:creationId xmlns:a16="http://schemas.microsoft.com/office/drawing/2014/main" id="{4DEBD38D-533C-8F69-AB77-93AB8B7D507B}"/>
                  </a:ext>
                </a:extLst>
              </p:cNvPr>
              <p:cNvSpPr>
                <a:spLocks noChangeAspect="1"/>
              </p:cNvSpPr>
              <p:nvPr/>
            </p:nvSpPr>
            <p:spPr>
              <a:xfrm>
                <a:off x="8106764" y="3548687"/>
                <a:ext cx="1627830" cy="1577157"/>
              </a:xfrm>
              <a:prstGeom prst="donut">
                <a:avLst>
                  <a:gd name="adj" fmla="val 430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9" name="TextBox 38">
                <a:extLst>
                  <a:ext uri="{FF2B5EF4-FFF2-40B4-BE49-F238E27FC236}">
                    <a16:creationId xmlns:a16="http://schemas.microsoft.com/office/drawing/2014/main" id="{85A7B133-3C0E-C98E-7149-C55A6DE654B9}"/>
                  </a:ext>
                </a:extLst>
              </p:cNvPr>
              <p:cNvSpPr txBox="1"/>
              <p:nvPr/>
            </p:nvSpPr>
            <p:spPr>
              <a:xfrm>
                <a:off x="8382516" y="4198765"/>
                <a:ext cx="1076325" cy="276999"/>
              </a:xfrm>
              <a:prstGeom prst="rect">
                <a:avLst/>
              </a:prstGeom>
              <a:noFill/>
            </p:spPr>
            <p:txBody>
              <a:bodyPr wrap="square" rtlCol="0">
                <a:spAutoFit/>
              </a:bodyPr>
              <a:lstStyle/>
              <a:p>
                <a:pPr algn="ctr"/>
                <a:r>
                  <a:rPr lang="en-US" sz="1200"/>
                  <a:t>FERTILIZER</a:t>
                </a:r>
              </a:p>
            </p:txBody>
          </p:sp>
          <p:sp>
            <p:nvSpPr>
              <p:cNvPr id="40" name="TextBox 39">
                <a:extLst>
                  <a:ext uri="{FF2B5EF4-FFF2-40B4-BE49-F238E27FC236}">
                    <a16:creationId xmlns:a16="http://schemas.microsoft.com/office/drawing/2014/main" id="{D7D39818-34E7-CFAC-A7F1-E27C9620C61A}"/>
                  </a:ext>
                </a:extLst>
              </p:cNvPr>
              <p:cNvSpPr txBox="1"/>
              <p:nvPr/>
            </p:nvSpPr>
            <p:spPr>
              <a:xfrm>
                <a:off x="5964616" y="4152598"/>
                <a:ext cx="1627830" cy="369332"/>
              </a:xfrm>
              <a:prstGeom prst="rect">
                <a:avLst/>
              </a:prstGeom>
              <a:solidFill>
                <a:schemeClr val="accent4">
                  <a:lumMod val="50000"/>
                  <a:alpha val="50000"/>
                </a:schemeClr>
              </a:solidFill>
            </p:spPr>
            <p:txBody>
              <a:bodyPr wrap="square" rtlCol="0">
                <a:spAutoFit/>
              </a:bodyPr>
              <a:lstStyle/>
              <a:p>
                <a:r>
                  <a:rPr lang="en-US"/>
                  <a:t>Micronutrients</a:t>
                </a:r>
              </a:p>
            </p:txBody>
          </p:sp>
          <p:cxnSp>
            <p:nvCxnSpPr>
              <p:cNvPr id="41" name="Straight Arrow Connector 40">
                <a:extLst>
                  <a:ext uri="{FF2B5EF4-FFF2-40B4-BE49-F238E27FC236}">
                    <a16:creationId xmlns:a16="http://schemas.microsoft.com/office/drawing/2014/main" id="{E1F56FEC-EB1F-CEE6-4F9C-45DCF9BF6FE6}"/>
                  </a:ext>
                </a:extLst>
              </p:cNvPr>
              <p:cNvCxnSpPr>
                <a:cxnSpLocks/>
                <a:stCxn id="38" idx="2"/>
              </p:cNvCxnSpPr>
              <p:nvPr/>
            </p:nvCxnSpPr>
            <p:spPr>
              <a:xfrm flipH="1">
                <a:off x="7588859" y="4337266"/>
                <a:ext cx="517905" cy="5633"/>
              </a:xfrm>
              <a:prstGeom prst="straightConnector1">
                <a:avLst/>
              </a:prstGeom>
              <a:ln w="28575">
                <a:solidFill>
                  <a:schemeClr val="accent2">
                    <a:lumMod val="7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grpSp>
      <p:pic>
        <p:nvPicPr>
          <p:cNvPr id="2" name="Picture 1">
            <a:extLst>
              <a:ext uri="{FF2B5EF4-FFF2-40B4-BE49-F238E27FC236}">
                <a16:creationId xmlns:a16="http://schemas.microsoft.com/office/drawing/2014/main" id="{EE0B4450-A584-295D-0A60-9BC6C2130A26}"/>
              </a:ext>
            </a:extLst>
          </p:cNvPr>
          <p:cNvPicPr>
            <a:picLocks noChangeAspect="1"/>
          </p:cNvPicPr>
          <p:nvPr/>
        </p:nvPicPr>
        <p:blipFill>
          <a:blip r:embed="rId5"/>
          <a:stretch>
            <a:fillRect/>
          </a:stretch>
        </p:blipFill>
        <p:spPr>
          <a:xfrm>
            <a:off x="7178247" y="649939"/>
            <a:ext cx="4577811" cy="3433358"/>
          </a:xfrm>
          <a:prstGeom prst="rect">
            <a:avLst/>
          </a:prstGeom>
        </p:spPr>
      </p:pic>
    </p:spTree>
    <p:extLst>
      <p:ext uri="{BB962C8B-B14F-4D97-AF65-F5344CB8AC3E}">
        <p14:creationId xmlns:p14="http://schemas.microsoft.com/office/powerpoint/2010/main" val="36559995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itle 1">
            <a:extLst>
              <a:ext uri="{FF2B5EF4-FFF2-40B4-BE49-F238E27FC236}">
                <a16:creationId xmlns:a16="http://schemas.microsoft.com/office/drawing/2014/main" id="{F88A3250-01F7-4373-BF30-A5726D18577A}"/>
              </a:ext>
            </a:extLst>
          </p:cNvPr>
          <p:cNvSpPr>
            <a:spLocks noGrp="1"/>
          </p:cNvSpPr>
          <p:nvPr>
            <p:ph type="title"/>
          </p:nvPr>
        </p:nvSpPr>
        <p:spPr>
          <a:xfrm>
            <a:off x="354894" y="144800"/>
            <a:ext cx="11837106" cy="586746"/>
          </a:xfrm>
        </p:spPr>
        <p:txBody>
          <a:bodyPr>
            <a:normAutofit fontScale="90000"/>
          </a:bodyPr>
          <a:lstStyle/>
          <a:p>
            <a:pPr algn="ctr"/>
            <a:r>
              <a:rPr lang="en-US">
                <a:solidFill>
                  <a:schemeClr val="accent6">
                    <a:lumMod val="75000"/>
                  </a:schemeClr>
                </a:solidFill>
              </a:rPr>
              <a:t>Decarbonized and Decentralized N Fertilizers</a:t>
            </a:r>
          </a:p>
        </p:txBody>
      </p:sp>
      <p:pic>
        <p:nvPicPr>
          <p:cNvPr id="43" name="Picture 42">
            <a:extLst>
              <a:ext uri="{FF2B5EF4-FFF2-40B4-BE49-F238E27FC236}">
                <a16:creationId xmlns:a16="http://schemas.microsoft.com/office/drawing/2014/main" id="{5BBCA890-1D89-404E-BA55-7D23D8EFAD2D}"/>
              </a:ext>
            </a:extLst>
          </p:cNvPr>
          <p:cNvPicPr>
            <a:picLocks noChangeAspect="1"/>
          </p:cNvPicPr>
          <p:nvPr/>
        </p:nvPicPr>
        <p:blipFill rotWithShape="1">
          <a:blip r:embed="rId2"/>
          <a:srcRect l="28353" t="2801"/>
          <a:stretch/>
        </p:blipFill>
        <p:spPr>
          <a:xfrm>
            <a:off x="6260841" y="1027182"/>
            <a:ext cx="5742033" cy="2133600"/>
          </a:xfrm>
          <a:prstGeom prst="rect">
            <a:avLst/>
          </a:prstGeom>
        </p:spPr>
      </p:pic>
      <p:sp>
        <p:nvSpPr>
          <p:cNvPr id="44" name="Subtitle 2">
            <a:extLst>
              <a:ext uri="{FF2B5EF4-FFF2-40B4-BE49-F238E27FC236}">
                <a16:creationId xmlns:a16="http://schemas.microsoft.com/office/drawing/2014/main" id="{544C0199-88F1-4CA5-A9FF-197848E6FC6A}"/>
              </a:ext>
            </a:extLst>
          </p:cNvPr>
          <p:cNvSpPr txBox="1">
            <a:spLocks/>
          </p:cNvSpPr>
          <p:nvPr/>
        </p:nvSpPr>
        <p:spPr>
          <a:xfrm>
            <a:off x="354893" y="5726918"/>
            <a:ext cx="4021474" cy="5867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1313" indent="-341313">
              <a:buFont typeface="Wingdings" panose="05000000000000000000" pitchFamily="2" charset="2"/>
              <a:buChar char="Ø"/>
            </a:pPr>
            <a:r>
              <a:rPr lang="en-US"/>
              <a:t>Biological N fixation</a:t>
            </a:r>
          </a:p>
        </p:txBody>
      </p:sp>
      <p:sp>
        <p:nvSpPr>
          <p:cNvPr id="45" name="Subtitle 2">
            <a:extLst>
              <a:ext uri="{FF2B5EF4-FFF2-40B4-BE49-F238E27FC236}">
                <a16:creationId xmlns:a16="http://schemas.microsoft.com/office/drawing/2014/main" id="{6108F4B2-6F39-434D-8D0D-9463875A5BAE}"/>
              </a:ext>
            </a:extLst>
          </p:cNvPr>
          <p:cNvSpPr txBox="1">
            <a:spLocks/>
          </p:cNvSpPr>
          <p:nvPr/>
        </p:nvSpPr>
        <p:spPr>
          <a:xfrm>
            <a:off x="4123458" y="5726918"/>
            <a:ext cx="5081321" cy="9247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t>Pivot-Bio </a:t>
            </a:r>
            <a:r>
              <a:rPr lang="en-US">
                <a:hlinkClick r:id="rId3"/>
              </a:rPr>
              <a:t>www.pivotbio.com</a:t>
            </a:r>
            <a:r>
              <a:rPr lang="en-US"/>
              <a:t>     Kula-Bio  </a:t>
            </a:r>
            <a:r>
              <a:rPr lang="en-US">
                <a:hlinkClick r:id="rId4"/>
              </a:rPr>
              <a:t>www.kulabio.com</a:t>
            </a:r>
            <a:endParaRPr lang="en-US"/>
          </a:p>
        </p:txBody>
      </p:sp>
      <p:sp>
        <p:nvSpPr>
          <p:cNvPr id="46" name="Subtitle 2">
            <a:extLst>
              <a:ext uri="{FF2B5EF4-FFF2-40B4-BE49-F238E27FC236}">
                <a16:creationId xmlns:a16="http://schemas.microsoft.com/office/drawing/2014/main" id="{06D116B9-36C8-4374-914F-F6A15152D7AE}"/>
              </a:ext>
            </a:extLst>
          </p:cNvPr>
          <p:cNvSpPr txBox="1">
            <a:spLocks/>
          </p:cNvSpPr>
          <p:nvPr/>
        </p:nvSpPr>
        <p:spPr>
          <a:xfrm>
            <a:off x="475543" y="3248297"/>
            <a:ext cx="4021474" cy="5867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1313" indent="-341313">
              <a:buFont typeface="Wingdings" panose="05000000000000000000" pitchFamily="2" charset="2"/>
              <a:buChar char="Ø"/>
            </a:pPr>
            <a:r>
              <a:rPr lang="en-US"/>
              <a:t>Electrolysis</a:t>
            </a:r>
          </a:p>
        </p:txBody>
      </p:sp>
      <p:sp>
        <p:nvSpPr>
          <p:cNvPr id="47" name="Subtitle 2">
            <a:extLst>
              <a:ext uri="{FF2B5EF4-FFF2-40B4-BE49-F238E27FC236}">
                <a16:creationId xmlns:a16="http://schemas.microsoft.com/office/drawing/2014/main" id="{9197CC5F-FEBE-4C3C-9004-9C4C45714240}"/>
              </a:ext>
            </a:extLst>
          </p:cNvPr>
          <p:cNvSpPr txBox="1">
            <a:spLocks/>
          </p:cNvSpPr>
          <p:nvPr/>
        </p:nvSpPr>
        <p:spPr>
          <a:xfrm>
            <a:off x="4048302" y="3362311"/>
            <a:ext cx="8003998" cy="11744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Atmonia (Iceland): NH</a:t>
            </a:r>
            <a:r>
              <a:rPr lang="en-US" baseline="-25000" dirty="0"/>
              <a:t>3</a:t>
            </a:r>
            <a:r>
              <a:rPr lang="en-US" dirty="0"/>
              <a:t> to fertilizer blends –AH-B</a:t>
            </a:r>
          </a:p>
          <a:p>
            <a:pPr marL="0" indent="0">
              <a:buNone/>
            </a:pPr>
            <a:r>
              <a:rPr lang="en-US" b="0" i="0" dirty="0">
                <a:effectLst/>
                <a:latin typeface="Roboto" panose="02000000000000000000" pitchFamily="2" charset="0"/>
              </a:rPr>
              <a:t>Yara, Talus Renewables: </a:t>
            </a:r>
            <a:r>
              <a:rPr lang="en-US" dirty="0"/>
              <a:t>H</a:t>
            </a:r>
            <a:r>
              <a:rPr lang="en-US" dirty="0">
                <a:latin typeface="Roboto" panose="02000000000000000000" pitchFamily="2" charset="0"/>
              </a:rPr>
              <a:t>-</a:t>
            </a:r>
            <a:r>
              <a:rPr lang="en-US" b="0" i="0" dirty="0">
                <a:effectLst/>
                <a:latin typeface="Roboto" panose="02000000000000000000" pitchFamily="2" charset="0"/>
              </a:rPr>
              <a:t>B with renewable energy for NH</a:t>
            </a:r>
            <a:r>
              <a:rPr lang="en-US" b="0" i="0" baseline="-25000" dirty="0">
                <a:effectLst/>
                <a:latin typeface="Roboto" panose="02000000000000000000" pitchFamily="2" charset="0"/>
              </a:rPr>
              <a:t>3</a:t>
            </a:r>
          </a:p>
        </p:txBody>
      </p:sp>
      <p:pic>
        <p:nvPicPr>
          <p:cNvPr id="48" name="Picture 47">
            <a:extLst>
              <a:ext uri="{FF2B5EF4-FFF2-40B4-BE49-F238E27FC236}">
                <a16:creationId xmlns:a16="http://schemas.microsoft.com/office/drawing/2014/main" id="{24E90D60-0E8A-4E9E-98E4-12A710873584}"/>
              </a:ext>
            </a:extLst>
          </p:cNvPr>
          <p:cNvPicPr>
            <a:picLocks noChangeAspect="1"/>
          </p:cNvPicPr>
          <p:nvPr/>
        </p:nvPicPr>
        <p:blipFill>
          <a:blip r:embed="rId5"/>
          <a:stretch>
            <a:fillRect/>
          </a:stretch>
        </p:blipFill>
        <p:spPr>
          <a:xfrm>
            <a:off x="4874126" y="991983"/>
            <a:ext cx="575680" cy="707462"/>
          </a:xfrm>
          <a:prstGeom prst="rect">
            <a:avLst/>
          </a:prstGeom>
        </p:spPr>
      </p:pic>
      <p:pic>
        <p:nvPicPr>
          <p:cNvPr id="49" name="Picture 48">
            <a:extLst>
              <a:ext uri="{FF2B5EF4-FFF2-40B4-BE49-F238E27FC236}">
                <a16:creationId xmlns:a16="http://schemas.microsoft.com/office/drawing/2014/main" id="{7A292D65-FD8A-4B00-83C0-622F201CE5A4}"/>
              </a:ext>
            </a:extLst>
          </p:cNvPr>
          <p:cNvPicPr>
            <a:picLocks noChangeAspect="1"/>
          </p:cNvPicPr>
          <p:nvPr/>
        </p:nvPicPr>
        <p:blipFill>
          <a:blip r:embed="rId6"/>
          <a:stretch>
            <a:fillRect/>
          </a:stretch>
        </p:blipFill>
        <p:spPr>
          <a:xfrm>
            <a:off x="4773531" y="1563928"/>
            <a:ext cx="676275" cy="608648"/>
          </a:xfrm>
          <a:prstGeom prst="rect">
            <a:avLst/>
          </a:prstGeom>
        </p:spPr>
      </p:pic>
      <p:pic>
        <p:nvPicPr>
          <p:cNvPr id="50" name="Picture 49">
            <a:extLst>
              <a:ext uri="{FF2B5EF4-FFF2-40B4-BE49-F238E27FC236}">
                <a16:creationId xmlns:a16="http://schemas.microsoft.com/office/drawing/2014/main" id="{BDF3C60F-C274-4C1F-97E3-02FD00FCE7AA}"/>
              </a:ext>
            </a:extLst>
          </p:cNvPr>
          <p:cNvPicPr>
            <a:picLocks noChangeAspect="1"/>
          </p:cNvPicPr>
          <p:nvPr/>
        </p:nvPicPr>
        <p:blipFill>
          <a:blip r:embed="rId7"/>
          <a:stretch>
            <a:fillRect/>
          </a:stretch>
        </p:blipFill>
        <p:spPr>
          <a:xfrm>
            <a:off x="4874126" y="2152454"/>
            <a:ext cx="676275" cy="733425"/>
          </a:xfrm>
          <a:prstGeom prst="rect">
            <a:avLst/>
          </a:prstGeom>
        </p:spPr>
      </p:pic>
      <p:sp>
        <p:nvSpPr>
          <p:cNvPr id="51" name="Subtitle 2">
            <a:extLst>
              <a:ext uri="{FF2B5EF4-FFF2-40B4-BE49-F238E27FC236}">
                <a16:creationId xmlns:a16="http://schemas.microsoft.com/office/drawing/2014/main" id="{BC8175B2-02E6-49B0-8954-E6BEBAFFB8C9}"/>
              </a:ext>
            </a:extLst>
          </p:cNvPr>
          <p:cNvSpPr txBox="1">
            <a:spLocks/>
          </p:cNvSpPr>
          <p:nvPr/>
        </p:nvSpPr>
        <p:spPr>
          <a:xfrm>
            <a:off x="4376367" y="2981625"/>
            <a:ext cx="2971433" cy="259965"/>
          </a:xfrm>
          <a:prstGeom prst="rect">
            <a:avLst/>
          </a:prstGeom>
          <a:solidFill>
            <a:schemeClr val="bg1"/>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0"/>
              </a:lnSpc>
              <a:spcBef>
                <a:spcPts val="0"/>
              </a:spcBef>
              <a:buNone/>
            </a:pPr>
            <a:r>
              <a:rPr lang="en-US" sz="1200" b="1"/>
              <a:t>Renewable energy source</a:t>
            </a:r>
            <a:r>
              <a:rPr lang="en-US"/>
              <a:t>	</a:t>
            </a:r>
            <a:endParaRPr lang="en-US">
              <a:solidFill>
                <a:schemeClr val="accent6">
                  <a:lumMod val="75000"/>
                </a:schemeClr>
              </a:solidFill>
            </a:endParaRPr>
          </a:p>
        </p:txBody>
      </p:sp>
      <p:sp>
        <p:nvSpPr>
          <p:cNvPr id="2" name="Subtitle 2">
            <a:extLst>
              <a:ext uri="{FF2B5EF4-FFF2-40B4-BE49-F238E27FC236}">
                <a16:creationId xmlns:a16="http://schemas.microsoft.com/office/drawing/2014/main" id="{2BE6EEBC-2325-B7AB-3889-108C19DE1DFD}"/>
              </a:ext>
            </a:extLst>
          </p:cNvPr>
          <p:cNvSpPr txBox="1">
            <a:spLocks/>
          </p:cNvSpPr>
          <p:nvPr/>
        </p:nvSpPr>
        <p:spPr>
          <a:xfrm>
            <a:off x="399343" y="4952514"/>
            <a:ext cx="4021474" cy="5867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1313" indent="-341313">
              <a:buFont typeface="Wingdings" panose="05000000000000000000" pitchFamily="2" charset="2"/>
              <a:buChar char="Ø"/>
            </a:pPr>
            <a:r>
              <a:rPr lang="en-US"/>
              <a:t>Plasma Arc</a:t>
            </a:r>
          </a:p>
        </p:txBody>
      </p:sp>
      <p:sp>
        <p:nvSpPr>
          <p:cNvPr id="3" name="Subtitle 2">
            <a:extLst>
              <a:ext uri="{FF2B5EF4-FFF2-40B4-BE49-F238E27FC236}">
                <a16:creationId xmlns:a16="http://schemas.microsoft.com/office/drawing/2014/main" id="{21E7717F-6FCF-B307-4158-6D6A0CCC800D}"/>
              </a:ext>
            </a:extLst>
          </p:cNvPr>
          <p:cNvSpPr txBox="1">
            <a:spLocks/>
          </p:cNvSpPr>
          <p:nvPr/>
        </p:nvSpPr>
        <p:spPr>
          <a:xfrm>
            <a:off x="4066135" y="4976264"/>
            <a:ext cx="7842887" cy="51540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t>Nitricity (California): nitric acid</a:t>
            </a:r>
            <a:endParaRPr lang="en-US" b="0" i="0">
              <a:effectLst/>
              <a:latin typeface="Roboto" panose="02000000000000000000" pitchFamily="2" charset="0"/>
            </a:endParaRPr>
          </a:p>
          <a:p>
            <a:pPr marL="0" indent="0">
              <a:buNone/>
            </a:pPr>
            <a:endParaRPr lang="en-US" b="0" i="0">
              <a:effectLst/>
              <a:latin typeface="Roboto" panose="02000000000000000000" pitchFamily="2" charset="0"/>
            </a:endParaRPr>
          </a:p>
          <a:p>
            <a:pPr marL="0" indent="0">
              <a:buNone/>
            </a:pPr>
            <a:endParaRPr lang="en-US" b="0" i="0">
              <a:effectLst/>
              <a:latin typeface="Roboto" panose="02000000000000000000" pitchFamily="2" charset="0"/>
            </a:endParaRPr>
          </a:p>
        </p:txBody>
      </p:sp>
      <p:pic>
        <p:nvPicPr>
          <p:cNvPr id="4" name="Picture 2">
            <a:extLst>
              <a:ext uri="{FF2B5EF4-FFF2-40B4-BE49-F238E27FC236}">
                <a16:creationId xmlns:a16="http://schemas.microsoft.com/office/drawing/2014/main" id="{D44DF6B6-B0F1-76B0-A66E-D77204E3F55C}"/>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b="33457"/>
          <a:stretch/>
        </p:blipFill>
        <p:spPr bwMode="auto">
          <a:xfrm>
            <a:off x="9464506" y="4299360"/>
            <a:ext cx="2651294" cy="235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897691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F07BFFED-4544-4F0C-BC11-D769D6428B41}"/>
              </a:ext>
            </a:extLst>
          </p:cNvPr>
          <p:cNvSpPr txBox="1">
            <a:spLocks/>
          </p:cNvSpPr>
          <p:nvPr/>
        </p:nvSpPr>
        <p:spPr>
          <a:xfrm>
            <a:off x="1191236" y="38399"/>
            <a:ext cx="99314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kern="1200">
                <a:solidFill>
                  <a:schemeClr val="tx1"/>
                </a:solidFill>
                <a:latin typeface="Arial" panose="020B0604020202020204" pitchFamily="34" charset="0"/>
                <a:ea typeface="+mj-ea"/>
                <a:cs typeface="Arial" panose="020B0604020202020204" pitchFamily="34" charset="0"/>
              </a:defRPr>
            </a:lvl1pPr>
          </a:lstStyle>
          <a:p>
            <a:pPr algn="ctr"/>
            <a:r>
              <a:rPr lang="en-US">
                <a:solidFill>
                  <a:schemeClr val="accent6">
                    <a:lumMod val="75000"/>
                  </a:schemeClr>
                </a:solidFill>
              </a:rPr>
              <a:t>Decentralized P Fertilizer Production</a:t>
            </a:r>
          </a:p>
        </p:txBody>
      </p:sp>
      <p:sp>
        <p:nvSpPr>
          <p:cNvPr id="6" name="Content Placeholder 5">
            <a:extLst>
              <a:ext uri="{FF2B5EF4-FFF2-40B4-BE49-F238E27FC236}">
                <a16:creationId xmlns:a16="http://schemas.microsoft.com/office/drawing/2014/main" id="{233D914E-05A4-4722-B7F4-BA8C3AD8A799}"/>
              </a:ext>
            </a:extLst>
          </p:cNvPr>
          <p:cNvSpPr>
            <a:spLocks noGrp="1"/>
          </p:cNvSpPr>
          <p:nvPr>
            <p:ph idx="1"/>
          </p:nvPr>
        </p:nvSpPr>
        <p:spPr>
          <a:xfrm>
            <a:off x="486267" y="4201781"/>
            <a:ext cx="7299219" cy="2209228"/>
          </a:xfrm>
        </p:spPr>
        <p:txBody>
          <a:bodyPr>
            <a:normAutofit lnSpcReduction="10000"/>
          </a:bodyPr>
          <a:lstStyle/>
          <a:p>
            <a:r>
              <a:rPr lang="en-US" dirty="0"/>
              <a:t>Starter-effect: MAP, DAP.</a:t>
            </a:r>
          </a:p>
          <a:p>
            <a:r>
              <a:rPr lang="en-US" dirty="0"/>
              <a:t>Bio-organic acid treatments (ammonium gluconate, organic and biological acid-treated unreactive PRs</a:t>
            </a:r>
          </a:p>
          <a:p>
            <a:r>
              <a:rPr lang="en-US" dirty="0"/>
              <a:t>Minerals (Ca</a:t>
            </a:r>
            <a:r>
              <a:rPr lang="en-US" baseline="30000" dirty="0"/>
              <a:t>2+ </a:t>
            </a:r>
            <a:r>
              <a:rPr lang="en-US" dirty="0"/>
              <a:t>sequestration)</a:t>
            </a:r>
          </a:p>
        </p:txBody>
      </p:sp>
      <p:grpSp>
        <p:nvGrpSpPr>
          <p:cNvPr id="4" name="Group 3">
            <a:extLst>
              <a:ext uri="{FF2B5EF4-FFF2-40B4-BE49-F238E27FC236}">
                <a16:creationId xmlns:a16="http://schemas.microsoft.com/office/drawing/2014/main" id="{8823A114-AE55-F6B5-4A87-3C0E3892A777}"/>
              </a:ext>
            </a:extLst>
          </p:cNvPr>
          <p:cNvGrpSpPr/>
          <p:nvPr/>
        </p:nvGrpSpPr>
        <p:grpSpPr>
          <a:xfrm>
            <a:off x="302499" y="964954"/>
            <a:ext cx="1910265" cy="2985055"/>
            <a:chOff x="302499" y="964954"/>
            <a:chExt cx="1910265" cy="2985055"/>
          </a:xfrm>
        </p:grpSpPr>
        <p:sp>
          <p:nvSpPr>
            <p:cNvPr id="18438" name="Rectangle 3"/>
            <p:cNvSpPr>
              <a:spLocks noChangeArrowheads="1"/>
            </p:cNvSpPr>
            <p:nvPr/>
          </p:nvSpPr>
          <p:spPr bwMode="auto">
            <a:xfrm>
              <a:off x="302499" y="3365234"/>
              <a:ext cx="1777474" cy="584775"/>
            </a:xfrm>
            <a:prstGeom prst="rect">
              <a:avLst/>
            </a:prstGeom>
            <a:noFill/>
            <a:ln w="9525">
              <a:noFill/>
              <a:miter lim="800000"/>
              <a:headEnd/>
              <a:tailEnd/>
            </a:ln>
          </p:spPr>
          <p:txBody>
            <a:bodyPr wrap="none">
              <a:spAutoFit/>
            </a:bodyPr>
            <a:lstStyle/>
            <a:p>
              <a:pPr>
                <a:defRPr/>
              </a:pPr>
              <a:r>
                <a:rPr lang="en-US" sz="3200" b="1" dirty="0">
                  <a:solidFill>
                    <a:srgbClr val="002060"/>
                  </a:solidFill>
                  <a:latin typeface="Calibri" pitchFamily="34" charset="0"/>
                </a:rPr>
                <a:t>Additives</a:t>
              </a:r>
            </a:p>
          </p:txBody>
        </p:sp>
        <p:sp>
          <p:nvSpPr>
            <p:cNvPr id="18435" name="Rectangle 3"/>
            <p:cNvSpPr>
              <a:spLocks noChangeArrowheads="1"/>
            </p:cNvSpPr>
            <p:nvPr/>
          </p:nvSpPr>
          <p:spPr bwMode="auto">
            <a:xfrm>
              <a:off x="404601" y="964954"/>
              <a:ext cx="1808163" cy="584200"/>
            </a:xfrm>
            <a:prstGeom prst="rect">
              <a:avLst/>
            </a:prstGeom>
            <a:noFill/>
            <a:ln w="9525">
              <a:noFill/>
              <a:miter lim="800000"/>
              <a:headEnd/>
              <a:tailEnd/>
            </a:ln>
          </p:spPr>
          <p:txBody>
            <a:bodyPr wrap="none">
              <a:spAutoFit/>
            </a:bodyPr>
            <a:lstStyle/>
            <a:p>
              <a:pPr>
                <a:defRPr/>
              </a:pPr>
              <a:r>
                <a:rPr lang="en-US" sz="3200" b="1" dirty="0">
                  <a:solidFill>
                    <a:srgbClr val="002060"/>
                  </a:solidFill>
                  <a:latin typeface="Calibri" pitchFamily="34" charset="0"/>
                </a:rPr>
                <a:t>Rationale</a:t>
              </a:r>
            </a:p>
          </p:txBody>
        </p:sp>
      </p:grpSp>
      <p:pic>
        <p:nvPicPr>
          <p:cNvPr id="10" name="Picture 9">
            <a:extLst>
              <a:ext uri="{FF2B5EF4-FFF2-40B4-BE49-F238E27FC236}">
                <a16:creationId xmlns:a16="http://schemas.microsoft.com/office/drawing/2014/main" id="{EDD1959D-ED53-4F43-AB96-8BCA27D46FE9}"/>
              </a:ext>
            </a:extLst>
          </p:cNvPr>
          <p:cNvPicPr>
            <a:picLocks noChangeAspect="1"/>
          </p:cNvPicPr>
          <p:nvPr/>
        </p:nvPicPr>
        <p:blipFill>
          <a:blip r:embed="rId3"/>
          <a:stretch>
            <a:fillRect/>
          </a:stretch>
        </p:blipFill>
        <p:spPr>
          <a:xfrm>
            <a:off x="2305955" y="1043122"/>
            <a:ext cx="8037689" cy="2518579"/>
          </a:xfrm>
          <a:prstGeom prst="rect">
            <a:avLst/>
          </a:prstGeom>
        </p:spPr>
      </p:pic>
      <p:pic>
        <p:nvPicPr>
          <p:cNvPr id="2" name="Picture 1">
            <a:extLst>
              <a:ext uri="{FF2B5EF4-FFF2-40B4-BE49-F238E27FC236}">
                <a16:creationId xmlns:a16="http://schemas.microsoft.com/office/drawing/2014/main" id="{763F2532-8327-3A5E-7CA4-670B85D0E7FA}"/>
              </a:ext>
            </a:extLst>
          </p:cNvPr>
          <p:cNvPicPr>
            <a:picLocks noChangeAspect="1"/>
          </p:cNvPicPr>
          <p:nvPr/>
        </p:nvPicPr>
        <p:blipFill>
          <a:blip r:embed="rId4"/>
          <a:stretch>
            <a:fillRect/>
          </a:stretch>
        </p:blipFill>
        <p:spPr>
          <a:xfrm>
            <a:off x="8056124" y="3280857"/>
            <a:ext cx="4135876" cy="3770232"/>
          </a:xfrm>
          <a:prstGeom prst="rect">
            <a:avLst/>
          </a:prstGeom>
        </p:spPr>
      </p:pic>
    </p:spTree>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847B6-4DF9-1658-0FB0-9FF6735FF296}"/>
              </a:ext>
            </a:extLst>
          </p:cNvPr>
          <p:cNvSpPr>
            <a:spLocks noGrp="1"/>
          </p:cNvSpPr>
          <p:nvPr>
            <p:ph type="title"/>
          </p:nvPr>
        </p:nvSpPr>
        <p:spPr>
          <a:xfrm>
            <a:off x="3520657" y="1607214"/>
            <a:ext cx="4517558" cy="1325563"/>
          </a:xfrm>
        </p:spPr>
        <p:txBody>
          <a:bodyPr>
            <a:normAutofit/>
          </a:bodyPr>
          <a:lstStyle/>
          <a:p>
            <a:r>
              <a:rPr lang="en-US" sz="6000">
                <a:solidFill>
                  <a:schemeClr val="accent6">
                    <a:lumMod val="75000"/>
                  </a:schemeClr>
                </a:solidFill>
              </a:rPr>
              <a:t>Soil Health</a:t>
            </a:r>
          </a:p>
        </p:txBody>
      </p:sp>
      <p:sp>
        <p:nvSpPr>
          <p:cNvPr id="4" name="Title 1">
            <a:extLst>
              <a:ext uri="{FF2B5EF4-FFF2-40B4-BE49-F238E27FC236}">
                <a16:creationId xmlns:a16="http://schemas.microsoft.com/office/drawing/2014/main" id="{99E54BB4-5C6F-08B8-70D5-236D94A8F11E}"/>
              </a:ext>
            </a:extLst>
          </p:cNvPr>
          <p:cNvSpPr txBox="1">
            <a:spLocks/>
          </p:cNvSpPr>
          <p:nvPr/>
        </p:nvSpPr>
        <p:spPr>
          <a:xfrm>
            <a:off x="976424" y="293277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kern="1200">
                <a:solidFill>
                  <a:schemeClr val="tx1"/>
                </a:solidFill>
                <a:latin typeface="Arial" panose="020B0604020202020204" pitchFamily="34" charset="0"/>
                <a:ea typeface="+mj-ea"/>
                <a:cs typeface="Arial" panose="020B0604020202020204" pitchFamily="34" charset="0"/>
              </a:defRPr>
            </a:lvl1pPr>
          </a:lstStyle>
          <a:p>
            <a:r>
              <a:rPr lang="en-US" sz="3600" b="0"/>
              <a:t>Slowly but steadily building up Soil Health in Africa</a:t>
            </a:r>
          </a:p>
        </p:txBody>
      </p:sp>
    </p:spTree>
    <p:extLst>
      <p:ext uri="{BB962C8B-B14F-4D97-AF65-F5344CB8AC3E}">
        <p14:creationId xmlns:p14="http://schemas.microsoft.com/office/powerpoint/2010/main" val="9944869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FFE8AD-5203-9772-ED7B-95A7153A11D6}"/>
              </a:ext>
            </a:extLst>
          </p:cNvPr>
          <p:cNvSpPr>
            <a:spLocks noGrp="1"/>
          </p:cNvSpPr>
          <p:nvPr>
            <p:ph type="title"/>
          </p:nvPr>
        </p:nvSpPr>
        <p:spPr>
          <a:xfrm>
            <a:off x="973137" y="200991"/>
            <a:ext cx="11116081" cy="1325563"/>
          </a:xfrm>
        </p:spPr>
        <p:txBody>
          <a:bodyPr/>
          <a:lstStyle/>
          <a:p>
            <a:r>
              <a:rPr lang="en-US"/>
              <a:t>A CREDIBLE Action Plan to build Soil Health</a:t>
            </a:r>
          </a:p>
        </p:txBody>
      </p:sp>
      <p:sp>
        <p:nvSpPr>
          <p:cNvPr id="4" name="Content Placeholder 3">
            <a:extLst>
              <a:ext uri="{FF2B5EF4-FFF2-40B4-BE49-F238E27FC236}">
                <a16:creationId xmlns:a16="http://schemas.microsoft.com/office/drawing/2014/main" id="{C150F060-3E14-C69E-7BA4-1FF6B5E5B614}"/>
              </a:ext>
            </a:extLst>
          </p:cNvPr>
          <p:cNvSpPr txBox="1">
            <a:spLocks noGrp="1"/>
          </p:cNvSpPr>
          <p:nvPr>
            <p:ph idx="1"/>
          </p:nvPr>
        </p:nvSpPr>
        <p:spPr>
          <a:xfrm>
            <a:off x="973137" y="1526554"/>
            <a:ext cx="10515600" cy="4092402"/>
          </a:xfrm>
          <a:prstGeom prst="rect">
            <a:avLst/>
          </a:prstGeom>
          <a:noFill/>
        </p:spPr>
        <p:txBody>
          <a:bodyPr wrap="square" rtlCol="0">
            <a:spAutoFit/>
          </a:bodyPr>
          <a:lstStyle/>
          <a:p>
            <a:pPr marL="285750" indent="-285750">
              <a:buFont typeface="Wingdings" panose="05000000000000000000" pitchFamily="2" charset="2"/>
              <a:buChar char="ü"/>
            </a:pPr>
            <a:r>
              <a:rPr lang="en-US" sz="2000" dirty="0"/>
              <a:t> </a:t>
            </a:r>
            <a:r>
              <a:rPr lang="en-US" b="1" dirty="0">
                <a:solidFill>
                  <a:srgbClr val="3333FF"/>
                </a:solidFill>
              </a:rPr>
              <a:t>C</a:t>
            </a:r>
            <a:r>
              <a:rPr lang="en-US" sz="2000" dirty="0"/>
              <a:t>reate </a:t>
            </a:r>
            <a:r>
              <a:rPr lang="en-US" sz="2000" dirty="0">
                <a:solidFill>
                  <a:schemeClr val="accent2">
                    <a:lumMod val="75000"/>
                  </a:schemeClr>
                </a:solidFill>
              </a:rPr>
              <a:t>awareness </a:t>
            </a:r>
            <a:r>
              <a:rPr lang="en-US" sz="2000" dirty="0"/>
              <a:t>and </a:t>
            </a:r>
            <a:r>
              <a:rPr lang="en-US" sz="2000" dirty="0">
                <a:solidFill>
                  <a:schemeClr val="accent2">
                    <a:lumMod val="75000"/>
                  </a:schemeClr>
                </a:solidFill>
              </a:rPr>
              <a:t>incentive mechanisms</a:t>
            </a:r>
            <a:r>
              <a:rPr lang="en-US" sz="2000" dirty="0"/>
              <a:t> </a:t>
            </a:r>
            <a:r>
              <a:rPr lang="en-US" sz="1800" i="1" dirty="0"/>
              <a:t>(soil health, a public good)</a:t>
            </a:r>
          </a:p>
          <a:p>
            <a:pPr marL="285750" indent="-285750">
              <a:buFont typeface="Wingdings" panose="05000000000000000000" pitchFamily="2" charset="2"/>
              <a:buChar char="ü"/>
            </a:pPr>
            <a:r>
              <a:rPr lang="en-US" sz="2000" dirty="0"/>
              <a:t> </a:t>
            </a:r>
            <a:r>
              <a:rPr lang="en-US" b="1" dirty="0">
                <a:solidFill>
                  <a:srgbClr val="3333FF"/>
                </a:solidFill>
              </a:rPr>
              <a:t>Re</a:t>
            </a:r>
            <a:r>
              <a:rPr lang="en-US" sz="2000" dirty="0"/>
              <a:t>tain </a:t>
            </a:r>
            <a:r>
              <a:rPr lang="en-US" sz="2000" dirty="0">
                <a:solidFill>
                  <a:schemeClr val="accent2">
                    <a:lumMod val="75000"/>
                  </a:schemeClr>
                </a:solidFill>
              </a:rPr>
              <a:t>realism</a:t>
            </a:r>
            <a:r>
              <a:rPr lang="en-US" sz="2000" dirty="0"/>
              <a:t> and </a:t>
            </a:r>
            <a:r>
              <a:rPr lang="en-US" sz="2000" dirty="0">
                <a:solidFill>
                  <a:schemeClr val="accent2">
                    <a:lumMod val="75000"/>
                  </a:schemeClr>
                </a:solidFill>
              </a:rPr>
              <a:t>patience</a:t>
            </a:r>
            <a:r>
              <a:rPr lang="en-US" sz="2000" dirty="0"/>
              <a:t> </a:t>
            </a:r>
            <a:r>
              <a:rPr lang="en-US" sz="1800" i="1" dirty="0"/>
              <a:t>(soil health is a ‘slow’ variable)</a:t>
            </a:r>
          </a:p>
          <a:p>
            <a:pPr marL="285750" indent="-285750">
              <a:buFont typeface="Wingdings" panose="05000000000000000000" pitchFamily="2" charset="2"/>
              <a:buChar char="ü"/>
            </a:pPr>
            <a:r>
              <a:rPr lang="en-US" sz="2000" dirty="0"/>
              <a:t> </a:t>
            </a:r>
            <a:r>
              <a:rPr lang="en-US" b="1" dirty="0">
                <a:solidFill>
                  <a:srgbClr val="3333FF"/>
                </a:solidFill>
              </a:rPr>
              <a:t>D</a:t>
            </a:r>
            <a:r>
              <a:rPr lang="en-US" sz="2000" dirty="0"/>
              <a:t>efine </a:t>
            </a:r>
            <a:r>
              <a:rPr lang="en-US" sz="2000" dirty="0">
                <a:solidFill>
                  <a:schemeClr val="accent2">
                    <a:lumMod val="75000"/>
                  </a:schemeClr>
                </a:solidFill>
              </a:rPr>
              <a:t>soil health </a:t>
            </a:r>
            <a:r>
              <a:rPr lang="en-US" sz="2000" dirty="0"/>
              <a:t>and </a:t>
            </a:r>
            <a:r>
              <a:rPr lang="en-US" sz="2000" dirty="0">
                <a:solidFill>
                  <a:schemeClr val="accent2">
                    <a:lumMod val="75000"/>
                  </a:schemeClr>
                </a:solidFill>
              </a:rPr>
              <a:t>measure</a:t>
            </a:r>
            <a:r>
              <a:rPr lang="en-US" sz="2000" dirty="0"/>
              <a:t> progress </a:t>
            </a:r>
            <a:r>
              <a:rPr lang="en-US" sz="1800" i="1" dirty="0"/>
              <a:t>(address secondary issues)</a:t>
            </a:r>
          </a:p>
          <a:p>
            <a:pPr marL="285750" indent="-285750">
              <a:buFont typeface="Wingdings" panose="05000000000000000000" pitchFamily="2" charset="2"/>
              <a:buChar char="ü"/>
            </a:pPr>
            <a:r>
              <a:rPr lang="en-US" sz="2000" dirty="0"/>
              <a:t> </a:t>
            </a:r>
            <a:r>
              <a:rPr lang="en-US" b="1" dirty="0">
                <a:solidFill>
                  <a:srgbClr val="3333FF"/>
                </a:solidFill>
              </a:rPr>
              <a:t>I</a:t>
            </a:r>
            <a:r>
              <a:rPr lang="en-US" sz="2000" dirty="0">
                <a:solidFill>
                  <a:schemeClr val="accent2">
                    <a:lumMod val="75000"/>
                  </a:schemeClr>
                </a:solidFill>
              </a:rPr>
              <a:t>nnovate</a:t>
            </a:r>
            <a:r>
              <a:rPr lang="en-US" sz="2000" dirty="0"/>
              <a:t> and create </a:t>
            </a:r>
            <a:r>
              <a:rPr lang="en-US" sz="2000" dirty="0">
                <a:solidFill>
                  <a:schemeClr val="accent2">
                    <a:lumMod val="75000"/>
                  </a:schemeClr>
                </a:solidFill>
              </a:rPr>
              <a:t>efficiencies</a:t>
            </a:r>
            <a:r>
              <a:rPr lang="en-US" sz="2000" dirty="0"/>
              <a:t> </a:t>
            </a:r>
            <a:r>
              <a:rPr lang="en-US" sz="1800" i="1" dirty="0"/>
              <a:t>(R&amp;D, digital, data science, sensors)</a:t>
            </a:r>
          </a:p>
          <a:p>
            <a:pPr marL="285750" indent="-285750">
              <a:buFont typeface="Wingdings" panose="05000000000000000000" pitchFamily="2" charset="2"/>
              <a:buChar char="ü"/>
            </a:pPr>
            <a:r>
              <a:rPr lang="en-US" sz="2000" dirty="0"/>
              <a:t> </a:t>
            </a:r>
            <a:r>
              <a:rPr lang="en-US" b="1" dirty="0">
                <a:solidFill>
                  <a:srgbClr val="3333FF"/>
                </a:solidFill>
              </a:rPr>
              <a:t>B</a:t>
            </a:r>
            <a:r>
              <a:rPr lang="en-US" sz="2000" dirty="0">
                <a:solidFill>
                  <a:schemeClr val="accent2">
                    <a:lumMod val="75000"/>
                  </a:schemeClr>
                </a:solidFill>
              </a:rPr>
              <a:t>undle</a:t>
            </a:r>
            <a:r>
              <a:rPr lang="en-US" sz="2000" dirty="0"/>
              <a:t> </a:t>
            </a:r>
            <a:r>
              <a:rPr lang="en-US" sz="2000" dirty="0">
                <a:solidFill>
                  <a:schemeClr val="accent2">
                    <a:lumMod val="75000"/>
                  </a:schemeClr>
                </a:solidFill>
              </a:rPr>
              <a:t>services</a:t>
            </a:r>
            <a:r>
              <a:rPr lang="en-US" sz="2000" dirty="0"/>
              <a:t> </a:t>
            </a:r>
            <a:r>
              <a:rPr lang="en-US" sz="1800" i="1" dirty="0"/>
              <a:t>(advisory services, climate, insurance, credit, market access)</a:t>
            </a:r>
          </a:p>
          <a:p>
            <a:pPr marL="285750" indent="-285750">
              <a:buFont typeface="Wingdings" panose="05000000000000000000" pitchFamily="2" charset="2"/>
              <a:buChar char="ü"/>
            </a:pPr>
            <a:r>
              <a:rPr lang="en-US" sz="2000" i="1" dirty="0"/>
              <a:t> </a:t>
            </a:r>
            <a:r>
              <a:rPr lang="en-US" b="1" dirty="0">
                <a:solidFill>
                  <a:srgbClr val="3333FF"/>
                </a:solidFill>
              </a:rPr>
              <a:t>L</a:t>
            </a:r>
            <a:r>
              <a:rPr lang="en-US" sz="2000" dirty="0"/>
              <a:t>everage </a:t>
            </a:r>
            <a:r>
              <a:rPr lang="en-US" sz="2000" dirty="0">
                <a:solidFill>
                  <a:schemeClr val="accent2">
                    <a:lumMod val="75000"/>
                  </a:schemeClr>
                </a:solidFill>
              </a:rPr>
              <a:t>earlier work </a:t>
            </a:r>
            <a:r>
              <a:rPr lang="en-US" sz="2000" dirty="0"/>
              <a:t>and </a:t>
            </a:r>
            <a:r>
              <a:rPr lang="en-US" sz="2000" dirty="0">
                <a:solidFill>
                  <a:schemeClr val="accent2">
                    <a:lumMod val="75000"/>
                  </a:schemeClr>
                </a:solidFill>
              </a:rPr>
              <a:t>co-invest</a:t>
            </a:r>
            <a:r>
              <a:rPr lang="en-US" sz="2000" dirty="0"/>
              <a:t> in space and time</a:t>
            </a:r>
          </a:p>
          <a:p>
            <a:pPr marL="285750" indent="-285750">
              <a:buFont typeface="Wingdings" panose="05000000000000000000" pitchFamily="2" charset="2"/>
              <a:buChar char="ü"/>
            </a:pPr>
            <a:r>
              <a:rPr lang="en-US" sz="2000" i="1" dirty="0"/>
              <a:t> </a:t>
            </a:r>
            <a:r>
              <a:rPr lang="en-US" b="1" dirty="0">
                <a:solidFill>
                  <a:srgbClr val="3333FF"/>
                </a:solidFill>
              </a:rPr>
              <a:t>E</a:t>
            </a:r>
            <a:r>
              <a:rPr lang="en-US" sz="2000" dirty="0"/>
              <a:t>mpower </a:t>
            </a:r>
            <a:r>
              <a:rPr lang="en-US" sz="2000" dirty="0">
                <a:solidFill>
                  <a:schemeClr val="accent2">
                    <a:lumMod val="75000"/>
                  </a:schemeClr>
                </a:solidFill>
              </a:rPr>
              <a:t>last-mile delivery </a:t>
            </a:r>
            <a:r>
              <a:rPr lang="en-US" sz="2000" dirty="0"/>
              <a:t>agents </a:t>
            </a:r>
            <a:r>
              <a:rPr lang="en-US" sz="1800" i="1" dirty="0"/>
              <a:t>(locally relevant, bundled services)</a:t>
            </a:r>
          </a:p>
          <a:p>
            <a:pPr marL="285750" indent="-285750">
              <a:buFont typeface="Wingdings" panose="05000000000000000000" pitchFamily="2" charset="2"/>
              <a:buChar char="ü"/>
            </a:pPr>
            <a:endParaRPr lang="en-US" sz="2000" dirty="0"/>
          </a:p>
        </p:txBody>
      </p:sp>
    </p:spTree>
    <p:extLst>
      <p:ext uri="{BB962C8B-B14F-4D97-AF65-F5344CB8AC3E}">
        <p14:creationId xmlns:p14="http://schemas.microsoft.com/office/powerpoint/2010/main" val="3023965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C1C3701-D93A-48D3-8469-32F5D90AD065}"/>
              </a:ext>
            </a:extLst>
          </p:cNvPr>
          <p:cNvSpPr/>
          <p:nvPr/>
        </p:nvSpPr>
        <p:spPr>
          <a:xfrm>
            <a:off x="5669919" y="5675804"/>
            <a:ext cx="4572000" cy="646331"/>
          </a:xfrm>
          <a:prstGeom prst="rect">
            <a:avLst/>
          </a:prstGeom>
        </p:spPr>
        <p:txBody>
          <a:bodyPr>
            <a:spAutoFit/>
          </a:bodyPr>
          <a:lstStyle/>
          <a:p>
            <a:r>
              <a:rPr lang="en-GB"/>
              <a:t>Contact person:</a:t>
            </a:r>
            <a:r>
              <a:rPr lang="fi-FI"/>
              <a:t> </a:t>
            </a:r>
            <a:r>
              <a:rPr lang="fi-FI">
                <a:hlinkClick r:id="rId2"/>
              </a:rPr>
              <a:t>usingh@ifdc.org</a:t>
            </a:r>
            <a:r>
              <a:rPr lang="fi-FI"/>
              <a:t> </a:t>
            </a:r>
            <a:endParaRPr lang="en-GB"/>
          </a:p>
          <a:p>
            <a:r>
              <a:rPr lang="en-GB"/>
              <a:t>Contact person: </a:t>
            </a:r>
            <a:r>
              <a:rPr lang="en-GB">
                <a:hlinkClick r:id="rId3"/>
              </a:rPr>
              <a:t>pbindraban@ifdc.org</a:t>
            </a:r>
            <a:endParaRPr lang="en-GB"/>
          </a:p>
        </p:txBody>
      </p:sp>
      <p:pic>
        <p:nvPicPr>
          <p:cNvPr id="2" name="Picture 1">
            <a:extLst>
              <a:ext uri="{FF2B5EF4-FFF2-40B4-BE49-F238E27FC236}">
                <a16:creationId xmlns:a16="http://schemas.microsoft.com/office/drawing/2014/main" id="{0F85F0D0-FA13-0A50-2A63-8D7EF46EADD1}"/>
              </a:ext>
            </a:extLst>
          </p:cNvPr>
          <p:cNvPicPr>
            <a:picLocks noChangeAspect="1"/>
          </p:cNvPicPr>
          <p:nvPr/>
        </p:nvPicPr>
        <p:blipFill>
          <a:blip r:embed="rId4"/>
          <a:stretch>
            <a:fillRect/>
          </a:stretch>
        </p:blipFill>
        <p:spPr>
          <a:xfrm>
            <a:off x="718136" y="353399"/>
            <a:ext cx="4696730" cy="6151201"/>
          </a:xfrm>
          <a:prstGeom prst="rect">
            <a:avLst/>
          </a:prstGeom>
          <a:ln>
            <a:noFill/>
          </a:ln>
          <a:effectLst>
            <a:outerShdw blurRad="292100" dist="139700" dir="2700000" algn="tl" rotWithShape="0">
              <a:srgbClr val="333333">
                <a:alpha val="65000"/>
              </a:srgbClr>
            </a:outerShdw>
          </a:effectLst>
        </p:spPr>
      </p:pic>
      <p:sp>
        <p:nvSpPr>
          <p:cNvPr id="3" name="Rectangle 2">
            <a:extLst>
              <a:ext uri="{FF2B5EF4-FFF2-40B4-BE49-F238E27FC236}">
                <a16:creationId xmlns:a16="http://schemas.microsoft.com/office/drawing/2014/main" id="{9E033DED-4CAE-978F-6EBA-62ED34145214}"/>
              </a:ext>
            </a:extLst>
          </p:cNvPr>
          <p:cNvSpPr/>
          <p:nvPr/>
        </p:nvSpPr>
        <p:spPr>
          <a:xfrm>
            <a:off x="5843584" y="1436957"/>
            <a:ext cx="5501356" cy="1323439"/>
          </a:xfrm>
          <a:prstGeom prst="rect">
            <a:avLst/>
          </a:prstGeom>
        </p:spPr>
        <p:txBody>
          <a:bodyPr wrap="square">
            <a:spAutoFit/>
          </a:bodyPr>
          <a:lstStyle/>
          <a:p>
            <a:r>
              <a:rPr lang="en-US" sz="8000">
                <a:solidFill>
                  <a:schemeClr val="accent6">
                    <a:lumMod val="75000"/>
                  </a:schemeClr>
                </a:solidFill>
              </a:rPr>
              <a:t>Thank you</a:t>
            </a:r>
            <a:endParaRPr lang="en-GB" sz="8000">
              <a:solidFill>
                <a:schemeClr val="accent6">
                  <a:lumMod val="75000"/>
                </a:schemeClr>
              </a:solidFill>
            </a:endParaRPr>
          </a:p>
        </p:txBody>
      </p:sp>
    </p:spTree>
    <p:extLst>
      <p:ext uri="{BB962C8B-B14F-4D97-AF65-F5344CB8AC3E}">
        <p14:creationId xmlns:p14="http://schemas.microsoft.com/office/powerpoint/2010/main" val="41718975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815E4-0BE5-41B7-DD03-F921B89F5C21}"/>
              </a:ext>
            </a:extLst>
          </p:cNvPr>
          <p:cNvSpPr>
            <a:spLocks noGrp="1"/>
          </p:cNvSpPr>
          <p:nvPr>
            <p:ph type="title"/>
          </p:nvPr>
        </p:nvSpPr>
        <p:spPr>
          <a:xfrm>
            <a:off x="690033" y="1"/>
            <a:ext cx="6187165" cy="769156"/>
          </a:xfrm>
        </p:spPr>
        <p:txBody>
          <a:bodyPr>
            <a:normAutofit/>
          </a:bodyPr>
          <a:lstStyle/>
          <a:p>
            <a:r>
              <a:rPr kumimoji="0" lang="en-US" altLang="en-KE" sz="4000" b="1" u="none" strike="noStrike" cap="none" normalizeH="0" baseline="0">
                <a:ln>
                  <a:noFill/>
                </a:ln>
                <a:solidFill>
                  <a:schemeClr val="accent6">
                    <a:lumMod val="75000"/>
                  </a:schemeClr>
                </a:solidFill>
                <a:effectLst/>
              </a:rPr>
              <a:t>Soil Health </a:t>
            </a:r>
            <a:endParaRPr lang="en-US">
              <a:solidFill>
                <a:schemeClr val="accent6">
                  <a:lumMod val="75000"/>
                </a:schemeClr>
              </a:solidFill>
            </a:endParaRPr>
          </a:p>
        </p:txBody>
      </p:sp>
      <p:sp>
        <p:nvSpPr>
          <p:cNvPr id="4" name="Content Placeholder 3">
            <a:extLst>
              <a:ext uri="{FF2B5EF4-FFF2-40B4-BE49-F238E27FC236}">
                <a16:creationId xmlns:a16="http://schemas.microsoft.com/office/drawing/2014/main" id="{AC107ED0-2C17-3E42-CBF7-45624517FF1F}"/>
              </a:ext>
            </a:extLst>
          </p:cNvPr>
          <p:cNvSpPr>
            <a:spLocks noGrp="1" noChangeArrowheads="1"/>
          </p:cNvSpPr>
          <p:nvPr>
            <p:ph idx="1"/>
          </p:nvPr>
        </p:nvSpPr>
        <p:spPr bwMode="auto">
          <a:xfrm>
            <a:off x="452037" y="874304"/>
            <a:ext cx="11527658"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indent="0" eaLnBrk="0" fontAlgn="base" hangingPunct="0">
              <a:lnSpc>
                <a:spcPct val="100000"/>
              </a:lnSpc>
              <a:spcBef>
                <a:spcPct val="0"/>
              </a:spcBef>
              <a:spcAft>
                <a:spcPct val="0"/>
              </a:spcAft>
              <a:buNone/>
            </a:pPr>
            <a:r>
              <a:rPr kumimoji="0" lang="en-US" altLang="en-KE" sz="2800" b="0" i="0" u="none" strike="noStrike" cap="none" normalizeH="0" baseline="0" dirty="0">
                <a:ln>
                  <a:noFill/>
                </a:ln>
                <a:effectLst/>
              </a:rPr>
              <a:t>T</a:t>
            </a:r>
            <a:r>
              <a:rPr kumimoji="0" lang="en-KE" altLang="en-KE" sz="2800" b="0" i="0" u="none" strike="noStrike" cap="none" normalizeH="0" baseline="0" dirty="0">
                <a:ln>
                  <a:noFill/>
                </a:ln>
                <a:effectLst/>
              </a:rPr>
              <a:t>he overall well-being and capacity of a soil ecosystem to </a:t>
            </a:r>
            <a:r>
              <a:rPr kumimoji="0" lang="en-KE" altLang="en-KE" sz="2800" b="0" i="0" u="sng" strike="noStrike" cap="none" normalizeH="0" baseline="0" dirty="0">
                <a:ln>
                  <a:noFill/>
                </a:ln>
                <a:solidFill>
                  <a:schemeClr val="accent6">
                    <a:lumMod val="50000"/>
                  </a:schemeClr>
                </a:solidFill>
                <a:effectLst/>
              </a:rPr>
              <a:t>function</a:t>
            </a:r>
            <a:r>
              <a:rPr kumimoji="0" lang="en-KE" altLang="en-KE" sz="2800" b="0" i="0" u="none" strike="noStrike" cap="none" normalizeH="0" baseline="0" dirty="0">
                <a:ln>
                  <a:noFill/>
                </a:ln>
                <a:effectLst/>
              </a:rPr>
              <a:t> effectively and sustainably. </a:t>
            </a:r>
            <a:r>
              <a:rPr lang="en-US" altLang="en-KE" dirty="0"/>
              <a:t>E</a:t>
            </a:r>
            <a:r>
              <a:rPr kumimoji="0" lang="en-KE" altLang="en-KE" sz="2800" b="0" i="0" u="none" strike="noStrike" cap="none" normalizeH="0" baseline="0" dirty="0">
                <a:ln>
                  <a:noFill/>
                </a:ln>
                <a:effectLst/>
              </a:rPr>
              <a:t>ncompasses various physical, chemical, and biological properties of the soil that contribute to its ability to</a:t>
            </a:r>
            <a:r>
              <a:rPr kumimoji="0" lang="en-US" altLang="en-KE" sz="2800" b="0" i="0" u="none" strike="noStrike" cap="none" normalizeH="0" baseline="0" dirty="0">
                <a:ln>
                  <a:noFill/>
                </a:ln>
                <a:effectLst/>
              </a:rPr>
              <a:t>:</a:t>
            </a:r>
          </a:p>
          <a:p>
            <a:pPr marL="0" indent="0" eaLnBrk="0" fontAlgn="base" hangingPunct="0">
              <a:lnSpc>
                <a:spcPct val="100000"/>
              </a:lnSpc>
              <a:spcBef>
                <a:spcPct val="0"/>
              </a:spcBef>
              <a:spcAft>
                <a:spcPct val="0"/>
              </a:spcAft>
              <a:buNone/>
            </a:pPr>
            <a:r>
              <a:rPr lang="en-US" altLang="en-KE" dirty="0"/>
              <a:t> S</a:t>
            </a:r>
            <a:r>
              <a:rPr kumimoji="0" lang="en-US" altLang="en-KE" sz="2800" b="0" i="0" u="none" strike="noStrike" cap="none" normalizeH="0" baseline="0" dirty="0">
                <a:ln>
                  <a:noFill/>
                </a:ln>
                <a:effectLst/>
              </a:rPr>
              <a:t>ustain optimal </a:t>
            </a:r>
            <a:r>
              <a:rPr kumimoji="0" lang="en-KE" altLang="en-KE" sz="2800" b="0" i="0" u="sng" strike="noStrike" cap="none" normalizeH="0" baseline="0" dirty="0">
                <a:ln>
                  <a:noFill/>
                </a:ln>
                <a:solidFill>
                  <a:schemeClr val="accent6">
                    <a:lumMod val="50000"/>
                  </a:schemeClr>
                </a:solidFill>
                <a:effectLst/>
              </a:rPr>
              <a:t>plant </a:t>
            </a:r>
            <a:r>
              <a:rPr kumimoji="0" lang="en-US" altLang="en-KE" sz="2800" b="0" i="0" u="sng" strike="noStrike" cap="none" normalizeH="0" baseline="0" dirty="0">
                <a:ln>
                  <a:noFill/>
                </a:ln>
                <a:solidFill>
                  <a:schemeClr val="accent6">
                    <a:lumMod val="50000"/>
                  </a:schemeClr>
                </a:solidFill>
                <a:effectLst/>
              </a:rPr>
              <a:t>productivity</a:t>
            </a:r>
            <a:r>
              <a:rPr kumimoji="0" lang="en-KE" altLang="en-KE" sz="2800" b="0" i="0" u="none" strike="noStrike" cap="none" normalizeH="0" baseline="0" dirty="0">
                <a:ln>
                  <a:noFill/>
                </a:ln>
                <a:effectLst/>
              </a:rPr>
              <a:t>, </a:t>
            </a:r>
            <a:endParaRPr kumimoji="0" lang="en-US" altLang="en-KE" sz="2800" b="0" i="0" u="none" strike="noStrike" cap="none" normalizeH="0" baseline="0" dirty="0">
              <a:ln>
                <a:noFill/>
              </a:ln>
              <a:effectLst/>
            </a:endParaRPr>
          </a:p>
          <a:p>
            <a:pPr marL="1828800" lvl="4" indent="0" eaLnBrk="0" fontAlgn="base" hangingPunct="0">
              <a:lnSpc>
                <a:spcPct val="100000"/>
              </a:lnSpc>
              <a:spcBef>
                <a:spcPct val="0"/>
              </a:spcBef>
              <a:spcAft>
                <a:spcPct val="0"/>
              </a:spcAft>
              <a:buNone/>
            </a:pPr>
            <a:r>
              <a:rPr kumimoji="0" lang="en-US" altLang="en-KE" sz="2800" b="0" i="0" u="none" strike="noStrike" cap="none" normalizeH="0" baseline="0" dirty="0">
                <a:ln>
                  <a:noFill/>
                </a:ln>
                <a:effectLst/>
              </a:rPr>
              <a:t>        </a:t>
            </a:r>
            <a:r>
              <a:rPr kumimoji="0" lang="en-KE" altLang="en-KE" sz="2800" b="0" i="0" u="none" strike="noStrike" cap="none" normalizeH="0" baseline="0" dirty="0">
                <a:ln>
                  <a:noFill/>
                </a:ln>
                <a:effectLst/>
              </a:rPr>
              <a:t>maintain</a:t>
            </a:r>
            <a:r>
              <a:rPr kumimoji="0" lang="en-US" altLang="en-KE" sz="2800" b="0" i="0" u="none" strike="noStrike" cap="none" normalizeH="0" baseline="0" dirty="0">
                <a:ln>
                  <a:noFill/>
                </a:ln>
                <a:effectLst/>
              </a:rPr>
              <a:t>/enhance</a:t>
            </a:r>
            <a:r>
              <a:rPr kumimoji="0" lang="en-KE" altLang="en-KE" sz="2800" b="0" i="0" u="none" strike="noStrike" cap="none" normalizeH="0" baseline="0" dirty="0">
                <a:ln>
                  <a:noFill/>
                </a:ln>
                <a:effectLst/>
              </a:rPr>
              <a:t> </a:t>
            </a:r>
            <a:r>
              <a:rPr kumimoji="0" lang="en-KE" altLang="en-KE" sz="2800" b="0" i="0" u="sng" strike="noStrike" cap="none" normalizeH="0" baseline="0" dirty="0">
                <a:ln>
                  <a:noFill/>
                </a:ln>
                <a:solidFill>
                  <a:schemeClr val="accent6">
                    <a:lumMod val="50000"/>
                  </a:schemeClr>
                </a:solidFill>
                <a:effectLst/>
              </a:rPr>
              <a:t>environmental quality</a:t>
            </a:r>
            <a:r>
              <a:rPr kumimoji="0" lang="en-KE" altLang="en-KE" sz="2800" b="0" i="0" u="none" strike="noStrike" cap="none" normalizeH="0" baseline="0" dirty="0">
                <a:ln>
                  <a:noFill/>
                </a:ln>
                <a:effectLst/>
              </a:rPr>
              <a:t>, </a:t>
            </a:r>
            <a:endParaRPr kumimoji="0" lang="en-US" altLang="en-KE" sz="2800" b="0" i="0" u="none" strike="noStrike" cap="none" normalizeH="0" baseline="0" dirty="0">
              <a:ln>
                <a:noFill/>
              </a:ln>
              <a:effectLst/>
            </a:endParaRPr>
          </a:p>
          <a:p>
            <a:pPr marL="3657600" lvl="8" indent="0" eaLnBrk="0" fontAlgn="base" hangingPunct="0">
              <a:lnSpc>
                <a:spcPct val="100000"/>
              </a:lnSpc>
              <a:spcBef>
                <a:spcPct val="0"/>
              </a:spcBef>
              <a:spcAft>
                <a:spcPct val="0"/>
              </a:spcAft>
              <a:buNone/>
            </a:pPr>
            <a:r>
              <a:rPr kumimoji="0" lang="en-US" altLang="en-KE" sz="2800" b="0" i="0" u="none" strike="noStrike" cap="none" normalizeH="0" baseline="0" dirty="0">
                <a:ln>
                  <a:noFill/>
                </a:ln>
                <a:effectLst/>
              </a:rPr>
              <a:t>                    </a:t>
            </a:r>
            <a:r>
              <a:rPr kumimoji="0" lang="en-KE" altLang="en-KE" sz="2800" b="0" i="0" u="none" strike="noStrike" cap="none" normalizeH="0" baseline="0" dirty="0">
                <a:ln>
                  <a:noFill/>
                </a:ln>
                <a:effectLst/>
              </a:rPr>
              <a:t>and provide </a:t>
            </a:r>
            <a:r>
              <a:rPr kumimoji="0" lang="en-KE" altLang="en-KE" sz="2800" b="0" i="0" u="sng" strike="noStrike" cap="none" normalizeH="0" baseline="0" dirty="0">
                <a:ln>
                  <a:noFill/>
                </a:ln>
                <a:solidFill>
                  <a:schemeClr val="accent6">
                    <a:lumMod val="50000"/>
                  </a:schemeClr>
                </a:solidFill>
                <a:effectLst/>
              </a:rPr>
              <a:t>ecosystem services</a:t>
            </a:r>
            <a:r>
              <a:rPr kumimoji="0" lang="en-KE" altLang="en-KE" sz="2800" b="0" i="0" u="none" strike="noStrike" cap="none" normalizeH="0" baseline="0" dirty="0">
                <a:ln>
                  <a:noFill/>
                </a:ln>
                <a:effectLst/>
              </a:rPr>
              <a:t>. </a:t>
            </a:r>
          </a:p>
        </p:txBody>
      </p:sp>
      <p:grpSp>
        <p:nvGrpSpPr>
          <p:cNvPr id="3" name="Group 2">
            <a:extLst>
              <a:ext uri="{FF2B5EF4-FFF2-40B4-BE49-F238E27FC236}">
                <a16:creationId xmlns:a16="http://schemas.microsoft.com/office/drawing/2014/main" id="{6D7A77BA-452E-6565-B94D-04E4C28DBD92}"/>
              </a:ext>
            </a:extLst>
          </p:cNvPr>
          <p:cNvGrpSpPr/>
          <p:nvPr/>
        </p:nvGrpSpPr>
        <p:grpSpPr>
          <a:xfrm>
            <a:off x="308179" y="2669635"/>
            <a:ext cx="2809671" cy="3190799"/>
            <a:chOff x="308179" y="2669635"/>
            <a:chExt cx="2809671" cy="3190799"/>
          </a:xfrm>
        </p:grpSpPr>
        <p:sp>
          <p:nvSpPr>
            <p:cNvPr id="5" name="TextBox 4">
              <a:extLst>
                <a:ext uri="{FF2B5EF4-FFF2-40B4-BE49-F238E27FC236}">
                  <a16:creationId xmlns:a16="http://schemas.microsoft.com/office/drawing/2014/main" id="{54D7842C-718B-F134-FFDC-92921ACD451B}"/>
                </a:ext>
              </a:extLst>
            </p:cNvPr>
            <p:cNvSpPr txBox="1"/>
            <p:nvPr/>
          </p:nvSpPr>
          <p:spPr>
            <a:xfrm>
              <a:off x="308179" y="3428999"/>
              <a:ext cx="2809671" cy="2431435"/>
            </a:xfrm>
            <a:prstGeom prst="rect">
              <a:avLst/>
            </a:prstGeom>
            <a:noFill/>
          </p:spPr>
          <p:txBody>
            <a:bodyPr wrap="square" rtlCol="0">
              <a:spAutoFit/>
            </a:bodyPr>
            <a:lstStyle/>
            <a:p>
              <a:r>
                <a:rPr lang="en-US" sz="1900" dirty="0">
                  <a:sym typeface="Wingdings" panose="05000000000000000000" pitchFamily="2" charset="2"/>
                </a:rPr>
                <a:t> </a:t>
              </a:r>
              <a:r>
                <a:rPr lang="en-US" sz="1900" dirty="0"/>
                <a:t>Critical for addressing issues of </a:t>
              </a:r>
              <a:r>
                <a:rPr lang="en-US" sz="1900" b="1" dirty="0">
                  <a:solidFill>
                    <a:schemeClr val="accent2">
                      <a:lumMod val="75000"/>
                    </a:schemeClr>
                  </a:solidFill>
                </a:rPr>
                <a:t>food security, self-reliance,</a:t>
              </a:r>
              <a:r>
                <a:rPr lang="en-US" sz="1900" dirty="0">
                  <a:solidFill>
                    <a:schemeClr val="accent2">
                      <a:lumMod val="75000"/>
                    </a:schemeClr>
                  </a:solidFill>
                </a:rPr>
                <a:t> </a:t>
              </a:r>
              <a:r>
                <a:rPr lang="en-US" sz="1900" dirty="0"/>
                <a:t>poverty reduction, </a:t>
              </a:r>
              <a:r>
                <a:rPr lang="en-US" sz="1900" dirty="0" err="1"/>
                <a:t>etc</a:t>
              </a:r>
              <a:endParaRPr lang="en-US" sz="1900" dirty="0"/>
            </a:p>
            <a:p>
              <a:r>
                <a:rPr lang="en-US" sz="1900" dirty="0">
                  <a:sym typeface="Wingdings" panose="05000000000000000000" pitchFamily="2" charset="2"/>
                </a:rPr>
                <a:t> </a:t>
              </a:r>
              <a:r>
                <a:rPr lang="en-US" sz="1900" b="1" dirty="0">
                  <a:solidFill>
                    <a:schemeClr val="accent2">
                      <a:lumMod val="75000"/>
                    </a:schemeClr>
                  </a:solidFill>
                </a:rPr>
                <a:t>Yield</a:t>
              </a:r>
              <a:r>
                <a:rPr lang="en-US" sz="1900" dirty="0">
                  <a:solidFill>
                    <a:schemeClr val="accent2">
                      <a:lumMod val="75000"/>
                    </a:schemeClr>
                  </a:solidFill>
                </a:rPr>
                <a:t> </a:t>
              </a:r>
              <a:r>
                <a:rPr lang="en-US" sz="1900" dirty="0"/>
                <a:t>as a measurable indicator (in agronomic and economic terms)</a:t>
              </a:r>
              <a:endParaRPr lang="en-KE" sz="1900" dirty="0"/>
            </a:p>
          </p:txBody>
        </p:sp>
        <p:sp>
          <p:nvSpPr>
            <p:cNvPr id="6" name="Arrow: Down 5">
              <a:extLst>
                <a:ext uri="{FF2B5EF4-FFF2-40B4-BE49-F238E27FC236}">
                  <a16:creationId xmlns:a16="http://schemas.microsoft.com/office/drawing/2014/main" id="{42C17858-1CB4-F852-2807-EB688D1FF849}"/>
                </a:ext>
              </a:extLst>
            </p:cNvPr>
            <p:cNvSpPr/>
            <p:nvPr/>
          </p:nvSpPr>
          <p:spPr>
            <a:xfrm>
              <a:off x="975888" y="2669635"/>
              <a:ext cx="888522" cy="795479"/>
            </a:xfrm>
            <a:prstGeom prst="downArrow">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KE"/>
            </a:p>
          </p:txBody>
        </p:sp>
      </p:grpSp>
      <p:sp>
        <p:nvSpPr>
          <p:cNvPr id="8" name="Arrow: Down 7">
            <a:extLst>
              <a:ext uri="{FF2B5EF4-FFF2-40B4-BE49-F238E27FC236}">
                <a16:creationId xmlns:a16="http://schemas.microsoft.com/office/drawing/2014/main" id="{47E7A930-44CA-65F5-8614-F68DFFCBAD51}"/>
              </a:ext>
            </a:extLst>
          </p:cNvPr>
          <p:cNvSpPr/>
          <p:nvPr/>
        </p:nvSpPr>
        <p:spPr>
          <a:xfrm>
            <a:off x="4174567" y="3031260"/>
            <a:ext cx="888522" cy="795479"/>
          </a:xfrm>
          <a:prstGeom prst="downArrow">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KE"/>
          </a:p>
        </p:txBody>
      </p:sp>
      <p:sp>
        <p:nvSpPr>
          <p:cNvPr id="9" name="TextBox 8">
            <a:extLst>
              <a:ext uri="{FF2B5EF4-FFF2-40B4-BE49-F238E27FC236}">
                <a16:creationId xmlns:a16="http://schemas.microsoft.com/office/drawing/2014/main" id="{11017EE4-298E-9A14-3BED-5D3608BCDFD8}"/>
              </a:ext>
            </a:extLst>
          </p:cNvPr>
          <p:cNvSpPr txBox="1"/>
          <p:nvPr/>
        </p:nvSpPr>
        <p:spPr>
          <a:xfrm>
            <a:off x="3442626" y="3862853"/>
            <a:ext cx="3097351" cy="2723823"/>
          </a:xfrm>
          <a:prstGeom prst="rect">
            <a:avLst/>
          </a:prstGeom>
          <a:noFill/>
        </p:spPr>
        <p:txBody>
          <a:bodyPr wrap="square" rtlCol="0">
            <a:spAutoFit/>
          </a:bodyPr>
          <a:lstStyle/>
          <a:p>
            <a:r>
              <a:rPr lang="en-US" sz="1900">
                <a:sym typeface="Wingdings" panose="05000000000000000000" pitchFamily="2" charset="2"/>
              </a:rPr>
              <a:t> </a:t>
            </a:r>
            <a:r>
              <a:rPr lang="en-US" sz="1900"/>
              <a:t>Critical for addressing issues of </a:t>
            </a:r>
            <a:r>
              <a:rPr lang="en-US" sz="1900" b="1">
                <a:solidFill>
                  <a:schemeClr val="accent2">
                    <a:lumMod val="75000"/>
                  </a:schemeClr>
                </a:solidFill>
              </a:rPr>
              <a:t>sustainability, production efficiencies</a:t>
            </a:r>
            <a:r>
              <a:rPr lang="en-US" sz="1900"/>
              <a:t>, </a:t>
            </a:r>
            <a:r>
              <a:rPr lang="en-US" sz="1900" err="1"/>
              <a:t>etc</a:t>
            </a:r>
            <a:endParaRPr lang="en-US" sz="1900"/>
          </a:p>
          <a:p>
            <a:r>
              <a:rPr lang="en-US" sz="1900">
                <a:sym typeface="Wingdings" panose="05000000000000000000" pitchFamily="2" charset="2"/>
              </a:rPr>
              <a:t> Input (nutrients, water) </a:t>
            </a:r>
            <a:r>
              <a:rPr lang="en-US" sz="1900" b="1">
                <a:solidFill>
                  <a:schemeClr val="accent2">
                    <a:lumMod val="75000"/>
                  </a:schemeClr>
                </a:solidFill>
                <a:sym typeface="Wingdings" panose="05000000000000000000" pitchFamily="2" charset="2"/>
              </a:rPr>
              <a:t>use efficiency</a:t>
            </a:r>
            <a:r>
              <a:rPr lang="en-US" sz="1900"/>
              <a:t> as a measurable indicator (in agronomic and economic terms)</a:t>
            </a:r>
            <a:endParaRPr lang="en-KE" sz="1900"/>
          </a:p>
        </p:txBody>
      </p:sp>
      <p:sp>
        <p:nvSpPr>
          <p:cNvPr id="10" name="Arrow: Down 9">
            <a:extLst>
              <a:ext uri="{FF2B5EF4-FFF2-40B4-BE49-F238E27FC236}">
                <a16:creationId xmlns:a16="http://schemas.microsoft.com/office/drawing/2014/main" id="{5EFD5CA2-78F6-14A0-4BCE-13A399215E56}"/>
              </a:ext>
            </a:extLst>
          </p:cNvPr>
          <p:cNvSpPr/>
          <p:nvPr/>
        </p:nvSpPr>
        <p:spPr>
          <a:xfrm>
            <a:off x="8510616" y="3512978"/>
            <a:ext cx="888522" cy="795479"/>
          </a:xfrm>
          <a:prstGeom prst="downArrow">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KE"/>
          </a:p>
        </p:txBody>
      </p:sp>
      <p:sp>
        <p:nvSpPr>
          <p:cNvPr id="11" name="TextBox 10">
            <a:extLst>
              <a:ext uri="{FF2B5EF4-FFF2-40B4-BE49-F238E27FC236}">
                <a16:creationId xmlns:a16="http://schemas.microsoft.com/office/drawing/2014/main" id="{7F240E90-32A1-C6D1-F886-70ECD5BFA3CD}"/>
              </a:ext>
            </a:extLst>
          </p:cNvPr>
          <p:cNvSpPr txBox="1"/>
          <p:nvPr/>
        </p:nvSpPr>
        <p:spPr>
          <a:xfrm>
            <a:off x="7054227" y="4260593"/>
            <a:ext cx="4829594" cy="2416046"/>
          </a:xfrm>
          <a:prstGeom prst="rect">
            <a:avLst/>
          </a:prstGeom>
          <a:noFill/>
        </p:spPr>
        <p:txBody>
          <a:bodyPr wrap="square" rtlCol="0">
            <a:spAutoFit/>
          </a:bodyPr>
          <a:lstStyle/>
          <a:p>
            <a:r>
              <a:rPr lang="en-US" sz="1900" dirty="0">
                <a:sym typeface="Wingdings" panose="05000000000000000000" pitchFamily="2" charset="2"/>
              </a:rPr>
              <a:t> </a:t>
            </a:r>
            <a:r>
              <a:rPr lang="en-US" sz="1900" dirty="0"/>
              <a:t>Entails </a:t>
            </a:r>
            <a:r>
              <a:rPr lang="en-US" sz="1900" b="1" dirty="0">
                <a:solidFill>
                  <a:schemeClr val="accent2">
                    <a:lumMod val="75000"/>
                  </a:schemeClr>
                </a:solidFill>
              </a:rPr>
              <a:t>a large number of services</a:t>
            </a:r>
            <a:r>
              <a:rPr lang="en-US" sz="1900" dirty="0"/>
              <a:t>, often related to carbon sequestration, regulation of water dynamics, biological diversity, erosion prevention, </a:t>
            </a:r>
            <a:r>
              <a:rPr lang="en-US" sz="1900" dirty="0" err="1"/>
              <a:t>etc</a:t>
            </a:r>
            <a:endParaRPr lang="en-US" sz="1900" dirty="0"/>
          </a:p>
          <a:p>
            <a:r>
              <a:rPr lang="en-US" sz="1900" dirty="0">
                <a:sym typeface="Wingdings" panose="05000000000000000000" pitchFamily="2" charset="2"/>
              </a:rPr>
              <a:t> </a:t>
            </a:r>
            <a:r>
              <a:rPr lang="en-US" sz="1900" b="1" dirty="0">
                <a:solidFill>
                  <a:schemeClr val="accent2">
                    <a:lumMod val="75000"/>
                  </a:schemeClr>
                </a:solidFill>
                <a:sym typeface="Wingdings" panose="05000000000000000000" pitchFamily="2" charset="2"/>
              </a:rPr>
              <a:t>Carbon stocks </a:t>
            </a:r>
            <a:r>
              <a:rPr lang="en-US" sz="1900" dirty="0">
                <a:sym typeface="Wingdings" panose="05000000000000000000" pitchFamily="2" charset="2"/>
              </a:rPr>
              <a:t>and</a:t>
            </a:r>
            <a:r>
              <a:rPr lang="en-US" sz="1900" b="1" dirty="0">
                <a:solidFill>
                  <a:schemeClr val="accent2">
                    <a:lumMod val="75000"/>
                  </a:schemeClr>
                </a:solidFill>
                <a:sym typeface="Wingdings" panose="05000000000000000000" pitchFamily="2" charset="2"/>
              </a:rPr>
              <a:t> structural integrity </a:t>
            </a:r>
            <a:r>
              <a:rPr lang="en-US" sz="1900" dirty="0">
                <a:sym typeface="Wingdings" panose="05000000000000000000" pitchFamily="2" charset="2"/>
              </a:rPr>
              <a:t>as </a:t>
            </a:r>
            <a:r>
              <a:rPr lang="en-US" sz="1900" dirty="0"/>
              <a:t>measurable</a:t>
            </a:r>
            <a:r>
              <a:rPr lang="en-US" sz="1900" dirty="0">
                <a:sym typeface="Wingdings" panose="05000000000000000000" pitchFamily="2" charset="2"/>
              </a:rPr>
              <a:t> indicators</a:t>
            </a:r>
          </a:p>
          <a:p>
            <a:pPr marL="171450" indent="-171450">
              <a:buFont typeface="Wingdings" panose="05000000000000000000" pitchFamily="2" charset="2"/>
              <a:buChar char="l"/>
            </a:pPr>
            <a:r>
              <a:rPr lang="en-US" sz="1900" dirty="0">
                <a:sym typeface="Wingdings" panose="05000000000000000000" pitchFamily="2" charset="2"/>
              </a:rPr>
              <a:t> </a:t>
            </a:r>
            <a:r>
              <a:rPr lang="en-US" sz="1900" dirty="0"/>
              <a:t>Soil health as a </a:t>
            </a:r>
            <a:r>
              <a:rPr lang="en-US" sz="1900" b="1" dirty="0">
                <a:solidFill>
                  <a:schemeClr val="accent2">
                    <a:lumMod val="75000"/>
                  </a:schemeClr>
                </a:solidFill>
              </a:rPr>
              <a:t>public good</a:t>
            </a:r>
            <a:r>
              <a:rPr lang="en-US" sz="1900" dirty="0"/>
              <a:t>!</a:t>
            </a:r>
          </a:p>
          <a:p>
            <a:endParaRPr lang="en-KE" dirty="0"/>
          </a:p>
        </p:txBody>
      </p:sp>
      <p:pic>
        <p:nvPicPr>
          <p:cNvPr id="7" name="Picture 6">
            <a:extLst>
              <a:ext uri="{FF2B5EF4-FFF2-40B4-BE49-F238E27FC236}">
                <a16:creationId xmlns:a16="http://schemas.microsoft.com/office/drawing/2014/main" id="{F77A9F3B-DC1E-3F75-F009-8EDD43B7DB8C}"/>
              </a:ext>
            </a:extLst>
          </p:cNvPr>
          <p:cNvPicPr>
            <a:picLocks noChangeAspect="1"/>
          </p:cNvPicPr>
          <p:nvPr/>
        </p:nvPicPr>
        <p:blipFill>
          <a:blip r:embed="rId2"/>
          <a:stretch>
            <a:fillRect/>
          </a:stretch>
        </p:blipFill>
        <p:spPr>
          <a:xfrm>
            <a:off x="308178" y="6286501"/>
            <a:ext cx="1343459" cy="554176"/>
          </a:xfrm>
          <a:prstGeom prst="rect">
            <a:avLst/>
          </a:prstGeom>
        </p:spPr>
      </p:pic>
    </p:spTree>
    <p:extLst>
      <p:ext uri="{BB962C8B-B14F-4D97-AF65-F5344CB8AC3E}">
        <p14:creationId xmlns:p14="http://schemas.microsoft.com/office/powerpoint/2010/main" val="1555587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E86EF43-51CB-4659-FE99-807AC234C90D}"/>
              </a:ext>
            </a:extLst>
          </p:cNvPr>
          <p:cNvPicPr>
            <a:picLocks noChangeAspect="1"/>
          </p:cNvPicPr>
          <p:nvPr/>
        </p:nvPicPr>
        <p:blipFill>
          <a:blip r:embed="rId2"/>
          <a:stretch>
            <a:fillRect/>
          </a:stretch>
        </p:blipFill>
        <p:spPr>
          <a:xfrm>
            <a:off x="6586668" y="1415816"/>
            <a:ext cx="5605332" cy="3777157"/>
          </a:xfrm>
          <a:prstGeom prst="rect">
            <a:avLst/>
          </a:prstGeom>
        </p:spPr>
      </p:pic>
      <p:sp>
        <p:nvSpPr>
          <p:cNvPr id="11" name="TextBox 10">
            <a:extLst>
              <a:ext uri="{FF2B5EF4-FFF2-40B4-BE49-F238E27FC236}">
                <a16:creationId xmlns:a16="http://schemas.microsoft.com/office/drawing/2014/main" id="{DE1B9A4B-6DD4-5A38-975A-D398A21940A4}"/>
              </a:ext>
            </a:extLst>
          </p:cNvPr>
          <p:cNvSpPr txBox="1"/>
          <p:nvPr/>
        </p:nvSpPr>
        <p:spPr>
          <a:xfrm>
            <a:off x="308174" y="451644"/>
            <a:ext cx="10741572" cy="646331"/>
          </a:xfrm>
          <a:prstGeom prst="rect">
            <a:avLst/>
          </a:prstGeom>
          <a:noFill/>
          <a:ln>
            <a:no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b="1" dirty="0">
                <a:solidFill>
                  <a:schemeClr val="accent6">
                    <a:lumMod val="75000"/>
                  </a:schemeClr>
                </a:solidFill>
                <a:latin typeface="Arial" panose="020B0604020202020204"/>
              </a:rPr>
              <a:t>Economic Viability of Fertilizer Use</a:t>
            </a:r>
            <a:endParaRPr kumimoji="0" lang="en-US" sz="3600" b="1" i="0" u="none" strike="noStrike" kern="1200" cap="none" spc="0" normalizeH="0" baseline="0" noProof="0" dirty="0">
              <a:ln>
                <a:noFill/>
              </a:ln>
              <a:solidFill>
                <a:schemeClr val="accent6">
                  <a:lumMod val="75000"/>
                </a:schemeClr>
              </a:solidFill>
              <a:effectLst/>
              <a:uLnTx/>
              <a:uFillTx/>
              <a:latin typeface="Arial" panose="020B0604020202020204"/>
              <a:ea typeface="+mn-ea"/>
              <a:cs typeface="+mn-cs"/>
            </a:endParaRPr>
          </a:p>
        </p:txBody>
      </p:sp>
      <p:sp>
        <p:nvSpPr>
          <p:cNvPr id="26" name="TextBox 25">
            <a:extLst>
              <a:ext uri="{FF2B5EF4-FFF2-40B4-BE49-F238E27FC236}">
                <a16:creationId xmlns:a16="http://schemas.microsoft.com/office/drawing/2014/main" id="{C3D7D5A2-6D46-39D5-118A-4DFE2465CBE8}"/>
              </a:ext>
            </a:extLst>
          </p:cNvPr>
          <p:cNvSpPr txBox="1"/>
          <p:nvPr/>
        </p:nvSpPr>
        <p:spPr>
          <a:xfrm>
            <a:off x="7165077" y="6027003"/>
            <a:ext cx="3237493"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Arial" panose="020B0604020202020204"/>
                <a:ea typeface="+mn-ea"/>
                <a:cs typeface="+mn-cs"/>
              </a:rPr>
              <a:t>Availability of organic matter/fertilizer?</a:t>
            </a:r>
          </a:p>
        </p:txBody>
      </p:sp>
      <p:sp>
        <p:nvSpPr>
          <p:cNvPr id="2" name="TextBox 1">
            <a:extLst>
              <a:ext uri="{FF2B5EF4-FFF2-40B4-BE49-F238E27FC236}">
                <a16:creationId xmlns:a16="http://schemas.microsoft.com/office/drawing/2014/main" id="{CD9936DF-DDCA-FE1C-8DC7-E12BD082F113}"/>
              </a:ext>
            </a:extLst>
          </p:cNvPr>
          <p:cNvSpPr txBox="1"/>
          <p:nvPr/>
        </p:nvSpPr>
        <p:spPr>
          <a:xfrm>
            <a:off x="350690" y="6237079"/>
            <a:ext cx="6669607"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black"/>
                </a:solidFill>
                <a:effectLst/>
                <a:uLnTx/>
                <a:uFillTx/>
                <a:latin typeface="Arial" panose="020B0604020202020204"/>
                <a:ea typeface="+mn-ea"/>
                <a:cs typeface="+mn-cs"/>
              </a:rPr>
              <a:t>Source: Adzawla, W., </a:t>
            </a:r>
            <a:r>
              <a:rPr kumimoji="0" lang="en-US" sz="800" b="0" i="0" u="none" strike="noStrike" kern="1200" cap="none" spc="0" normalizeH="0" baseline="0" noProof="0" err="1">
                <a:ln>
                  <a:noFill/>
                </a:ln>
                <a:solidFill>
                  <a:prstClr val="black"/>
                </a:solidFill>
                <a:effectLst/>
                <a:uLnTx/>
                <a:uFillTx/>
                <a:latin typeface="Arial" panose="020B0604020202020204"/>
                <a:ea typeface="+mn-ea"/>
                <a:cs typeface="+mn-cs"/>
              </a:rPr>
              <a:t>Setsoafia</a:t>
            </a:r>
            <a:r>
              <a:rPr kumimoji="0" lang="en-US" sz="800" b="0" i="0" u="none" strike="noStrike" kern="1200" cap="none" spc="0" normalizeH="0" baseline="0" noProof="0">
                <a:ln>
                  <a:noFill/>
                </a:ln>
                <a:solidFill>
                  <a:prstClr val="black"/>
                </a:solidFill>
                <a:effectLst/>
                <a:uLnTx/>
                <a:uFillTx/>
                <a:latin typeface="Arial" panose="020B0604020202020204"/>
                <a:ea typeface="+mn-ea"/>
                <a:cs typeface="+mn-cs"/>
              </a:rPr>
              <a:t>, E. D., </a:t>
            </a:r>
            <a:r>
              <a:rPr kumimoji="0" lang="en-US" sz="800" b="0" i="0" u="none" strike="noStrike" kern="1200" cap="none" spc="0" normalizeH="0" baseline="0" noProof="0" err="1">
                <a:ln>
                  <a:noFill/>
                </a:ln>
                <a:solidFill>
                  <a:prstClr val="black"/>
                </a:solidFill>
                <a:effectLst/>
                <a:uLnTx/>
                <a:uFillTx/>
                <a:latin typeface="Arial" panose="020B0604020202020204"/>
                <a:ea typeface="+mn-ea"/>
                <a:cs typeface="+mn-cs"/>
              </a:rPr>
              <a:t>Setsoafia</a:t>
            </a:r>
            <a:r>
              <a:rPr kumimoji="0" lang="en-US" sz="800" b="0" i="0" u="none" strike="noStrike" kern="1200" cap="none" spc="0" normalizeH="0" baseline="0" noProof="0">
                <a:ln>
                  <a:noFill/>
                </a:ln>
                <a:solidFill>
                  <a:prstClr val="black"/>
                </a:solidFill>
                <a:effectLst/>
                <a:uLnTx/>
                <a:uFillTx/>
                <a:latin typeface="Arial" panose="020B0604020202020204"/>
                <a:ea typeface="+mn-ea"/>
                <a:cs typeface="+mn-cs"/>
              </a:rPr>
              <a:t>, E. D., </a:t>
            </a:r>
            <a:r>
              <a:rPr kumimoji="0" lang="en-US" sz="800" b="0" i="0" u="none" strike="noStrike" kern="1200" cap="none" spc="0" normalizeH="0" baseline="0" noProof="0" err="1">
                <a:ln>
                  <a:noFill/>
                </a:ln>
                <a:solidFill>
                  <a:prstClr val="black"/>
                </a:solidFill>
                <a:effectLst/>
                <a:uLnTx/>
                <a:uFillTx/>
                <a:latin typeface="Arial" panose="020B0604020202020204"/>
                <a:ea typeface="+mn-ea"/>
                <a:cs typeface="+mn-cs"/>
              </a:rPr>
              <a:t>Amoabeng-Nimako</a:t>
            </a:r>
            <a:r>
              <a:rPr kumimoji="0" lang="en-US" sz="800" b="0" i="0" u="none" strike="noStrike" kern="1200" cap="none" spc="0" normalizeH="0" baseline="0" noProof="0">
                <a:ln>
                  <a:noFill/>
                </a:ln>
                <a:solidFill>
                  <a:prstClr val="black"/>
                </a:solidFill>
                <a:effectLst/>
                <a:uLnTx/>
                <a:uFillTx/>
                <a:latin typeface="Arial" panose="020B0604020202020204"/>
                <a:ea typeface="+mn-ea"/>
                <a:cs typeface="+mn-cs"/>
              </a:rPr>
              <a:t>, S., </a:t>
            </a:r>
            <a:r>
              <a:rPr kumimoji="0" lang="en-US" sz="800" b="0" i="0" u="none" strike="noStrike" kern="1200" cap="none" spc="0" normalizeH="0" baseline="0" noProof="0" err="1">
                <a:ln>
                  <a:noFill/>
                </a:ln>
                <a:solidFill>
                  <a:prstClr val="black"/>
                </a:solidFill>
                <a:effectLst/>
                <a:uLnTx/>
                <a:uFillTx/>
                <a:latin typeface="Arial" panose="020B0604020202020204"/>
                <a:ea typeface="+mn-ea"/>
                <a:cs typeface="+mn-cs"/>
              </a:rPr>
              <a:t>Kwesie</a:t>
            </a:r>
            <a:r>
              <a:rPr kumimoji="0" lang="en-US" sz="800" b="0" i="0" u="none" strike="noStrike" kern="1200" cap="none" spc="0" normalizeH="0" baseline="0" noProof="0">
                <a:ln>
                  <a:noFill/>
                </a:ln>
                <a:solidFill>
                  <a:prstClr val="black"/>
                </a:solidFill>
                <a:effectLst/>
                <a:uLnTx/>
                <a:uFillTx/>
                <a:latin typeface="Arial" panose="020B0604020202020204"/>
                <a:ea typeface="+mn-ea"/>
                <a:cs typeface="+mn-cs"/>
              </a:rPr>
              <a:t>, B., </a:t>
            </a:r>
            <a:r>
              <a:rPr kumimoji="0" lang="en-US" sz="800" b="0" i="0" u="none" strike="noStrike" kern="1200" cap="none" spc="0" normalizeH="0" baseline="0" noProof="0" err="1">
                <a:ln>
                  <a:noFill/>
                </a:ln>
                <a:solidFill>
                  <a:prstClr val="black"/>
                </a:solidFill>
                <a:effectLst/>
                <a:uLnTx/>
                <a:uFillTx/>
                <a:latin typeface="Arial" panose="020B0604020202020204"/>
                <a:ea typeface="+mn-ea"/>
                <a:cs typeface="+mn-cs"/>
              </a:rPr>
              <a:t>Atakora</a:t>
            </a:r>
            <a:r>
              <a:rPr kumimoji="0" lang="en-US" sz="800" b="0" i="0" u="none" strike="noStrike" kern="1200" cap="none" spc="0" normalizeH="0" baseline="0" noProof="0">
                <a:ln>
                  <a:noFill/>
                </a:ln>
                <a:solidFill>
                  <a:prstClr val="black"/>
                </a:solidFill>
                <a:effectLst/>
                <a:uLnTx/>
                <a:uFillTx/>
                <a:latin typeface="Arial" panose="020B0604020202020204"/>
                <a:ea typeface="+mn-ea"/>
                <a:cs typeface="+mn-cs"/>
              </a:rPr>
              <a:t>, W. K., Camara, O., Jemo, M., &amp; </a:t>
            </a:r>
            <a:r>
              <a:rPr kumimoji="0" lang="en-US" sz="800" b="0" i="0" u="none" strike="noStrike" kern="1200" cap="none" spc="0" normalizeH="0" baseline="0" noProof="0" err="1">
                <a:ln>
                  <a:noFill/>
                </a:ln>
                <a:solidFill>
                  <a:prstClr val="black"/>
                </a:solidFill>
                <a:effectLst/>
                <a:uLnTx/>
                <a:uFillTx/>
                <a:latin typeface="Arial" panose="020B0604020202020204"/>
                <a:ea typeface="+mn-ea"/>
                <a:cs typeface="+mn-cs"/>
              </a:rPr>
              <a:t>Bindraban</a:t>
            </a:r>
            <a:r>
              <a:rPr kumimoji="0" lang="en-US" sz="800" b="0" i="0" u="none" strike="noStrike" kern="1200" cap="none" spc="0" normalizeH="0" baseline="0" noProof="0">
                <a:ln>
                  <a:noFill/>
                </a:ln>
                <a:solidFill>
                  <a:prstClr val="black"/>
                </a:solidFill>
                <a:effectLst/>
                <a:uLnTx/>
                <a:uFillTx/>
                <a:latin typeface="Arial" panose="020B0604020202020204"/>
                <a:ea typeface="+mn-ea"/>
                <a:cs typeface="+mn-cs"/>
              </a:rPr>
              <a:t>, P. S. (2023). </a:t>
            </a:r>
            <a:r>
              <a:rPr kumimoji="0" lang="en-US" sz="800" b="0" i="1" u="none" strike="noStrike" kern="1200" cap="none" spc="0" normalizeH="0" baseline="0" noProof="0">
                <a:ln>
                  <a:noFill/>
                </a:ln>
                <a:solidFill>
                  <a:prstClr val="black"/>
                </a:solidFill>
                <a:effectLst/>
                <a:uLnTx/>
                <a:uFillTx/>
                <a:latin typeface="Arial" panose="020B0604020202020204"/>
                <a:ea typeface="+mn-ea"/>
                <a:cs typeface="+mn-cs"/>
              </a:rPr>
              <a:t>Fertilizer use efficiency and economic viability of fertilizer use by farmers in Ghana</a:t>
            </a:r>
            <a:r>
              <a:rPr kumimoji="0" lang="en-US" sz="800" b="0" i="0" u="none" strike="noStrike" kern="1200" cap="none" spc="0" normalizeH="0" baseline="0" noProof="0">
                <a:ln>
                  <a:noFill/>
                </a:ln>
                <a:solidFill>
                  <a:prstClr val="black"/>
                </a:solidFill>
                <a:effectLst/>
                <a:uLnTx/>
                <a:uFillTx/>
                <a:latin typeface="Arial" panose="020B0604020202020204"/>
                <a:ea typeface="+mn-ea"/>
                <a:cs typeface="+mn-cs"/>
              </a:rPr>
              <a:t> . IFDC FERARI Policy Brief No. 11.</a:t>
            </a:r>
          </a:p>
        </p:txBody>
      </p:sp>
      <p:grpSp>
        <p:nvGrpSpPr>
          <p:cNvPr id="6" name="Group 5">
            <a:extLst>
              <a:ext uri="{FF2B5EF4-FFF2-40B4-BE49-F238E27FC236}">
                <a16:creationId xmlns:a16="http://schemas.microsoft.com/office/drawing/2014/main" id="{1F8635D1-7E67-079F-6548-E6489EB55A7D}"/>
              </a:ext>
            </a:extLst>
          </p:cNvPr>
          <p:cNvGrpSpPr/>
          <p:nvPr/>
        </p:nvGrpSpPr>
        <p:grpSpPr>
          <a:xfrm>
            <a:off x="191385" y="1278505"/>
            <a:ext cx="6424853" cy="4830385"/>
            <a:chOff x="191385" y="1278505"/>
            <a:chExt cx="6424853" cy="4830385"/>
          </a:xfrm>
        </p:grpSpPr>
        <p:pic>
          <p:nvPicPr>
            <p:cNvPr id="5" name="Picture 4">
              <a:extLst>
                <a:ext uri="{FF2B5EF4-FFF2-40B4-BE49-F238E27FC236}">
                  <a16:creationId xmlns:a16="http://schemas.microsoft.com/office/drawing/2014/main" id="{3CDFA03D-949E-2AA4-A09C-544AA77061A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1385" y="1278505"/>
              <a:ext cx="6424853" cy="4830385"/>
            </a:xfrm>
            <a:prstGeom prst="rect">
              <a:avLst/>
            </a:prstGeom>
          </p:spPr>
        </p:pic>
        <p:sp>
          <p:nvSpPr>
            <p:cNvPr id="4" name="TextBox 3">
              <a:extLst>
                <a:ext uri="{FF2B5EF4-FFF2-40B4-BE49-F238E27FC236}">
                  <a16:creationId xmlns:a16="http://schemas.microsoft.com/office/drawing/2014/main" id="{66A45ECC-2216-17D4-FF56-7D9F70B05CB1}"/>
                </a:ext>
              </a:extLst>
            </p:cNvPr>
            <p:cNvSpPr txBox="1"/>
            <p:nvPr/>
          </p:nvSpPr>
          <p:spPr>
            <a:xfrm>
              <a:off x="2476038" y="5750313"/>
              <a:ext cx="3906982" cy="307777"/>
            </a:xfrm>
            <a:prstGeom prst="rect">
              <a:avLst/>
            </a:prstGeom>
            <a:solidFill>
              <a:schemeClr val="bg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panose="020B0604020202020204"/>
                  <a:ea typeface="+mn-ea"/>
                  <a:cs typeface="+mn-cs"/>
                </a:rPr>
                <a:t>Agronomic Efficiency (kg grain/kg fertilizer</a:t>
              </a:r>
            </a:p>
          </p:txBody>
        </p:sp>
      </p:grpSp>
    </p:spTree>
    <p:extLst>
      <p:ext uri="{BB962C8B-B14F-4D97-AF65-F5344CB8AC3E}">
        <p14:creationId xmlns:p14="http://schemas.microsoft.com/office/powerpoint/2010/main" val="3622283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8BC631-2BF2-4E87-292A-AA08E5F7AB2E}"/>
              </a:ext>
            </a:extLst>
          </p:cNvPr>
          <p:cNvSpPr>
            <a:spLocks noGrp="1"/>
          </p:cNvSpPr>
          <p:nvPr>
            <p:ph type="title"/>
          </p:nvPr>
        </p:nvSpPr>
        <p:spPr>
          <a:xfrm>
            <a:off x="920504" y="291688"/>
            <a:ext cx="10515600" cy="867262"/>
          </a:xfrm>
        </p:spPr>
        <p:txBody>
          <a:bodyPr/>
          <a:lstStyle/>
          <a:p>
            <a:r>
              <a:rPr lang="en-US">
                <a:solidFill>
                  <a:schemeClr val="accent6">
                    <a:lumMod val="75000"/>
                  </a:schemeClr>
                </a:solidFill>
              </a:rPr>
              <a:t>Integrated Soil Fertility Management</a:t>
            </a:r>
          </a:p>
        </p:txBody>
      </p:sp>
      <p:pic>
        <p:nvPicPr>
          <p:cNvPr id="4" name="Picture 3" descr="P418#yIS1">
            <a:extLst>
              <a:ext uri="{FF2B5EF4-FFF2-40B4-BE49-F238E27FC236}">
                <a16:creationId xmlns:a16="http://schemas.microsoft.com/office/drawing/2014/main" id="{62D6EC6F-059C-26B0-5240-5F975B63AE4C}"/>
              </a:ext>
            </a:extLst>
          </p:cNvPr>
          <p:cNvPicPr>
            <a:picLocks noChangeAspect="1"/>
          </p:cNvPicPr>
          <p:nvPr/>
        </p:nvPicPr>
        <p:blipFill>
          <a:blip r:embed="rId2"/>
          <a:stretch>
            <a:fillRect/>
          </a:stretch>
        </p:blipFill>
        <p:spPr>
          <a:xfrm>
            <a:off x="6178303" y="1627912"/>
            <a:ext cx="5735477" cy="4134936"/>
          </a:xfrm>
          <a:prstGeom prst="rect">
            <a:avLst/>
          </a:prstGeom>
        </p:spPr>
      </p:pic>
      <p:sp>
        <p:nvSpPr>
          <p:cNvPr id="6" name="Content Placeholder 2">
            <a:extLst>
              <a:ext uri="{FF2B5EF4-FFF2-40B4-BE49-F238E27FC236}">
                <a16:creationId xmlns:a16="http://schemas.microsoft.com/office/drawing/2014/main" id="{3A5554A0-628A-EA27-8A32-45104E17F9AD}"/>
              </a:ext>
            </a:extLst>
          </p:cNvPr>
          <p:cNvSpPr>
            <a:spLocks noGrp="1"/>
          </p:cNvSpPr>
          <p:nvPr>
            <p:ph idx="1"/>
          </p:nvPr>
        </p:nvSpPr>
        <p:spPr>
          <a:xfrm>
            <a:off x="686588" y="1894751"/>
            <a:ext cx="5735477" cy="3868096"/>
          </a:xfrm>
        </p:spPr>
        <p:txBody>
          <a:bodyPr>
            <a:normAutofit/>
          </a:bodyPr>
          <a:lstStyle/>
          <a:p>
            <a:pPr marL="0" indent="0">
              <a:lnSpc>
                <a:spcPct val="110000"/>
              </a:lnSpc>
              <a:spcBef>
                <a:spcPts val="0"/>
              </a:spcBef>
              <a:buNone/>
            </a:pPr>
            <a:r>
              <a:rPr lang="en-US" sz="1800" b="1">
                <a:solidFill>
                  <a:schemeClr val="accent2">
                    <a:lumMod val="75000"/>
                  </a:schemeClr>
                </a:solidFill>
                <a:ea typeface="Calibri" panose="020F0502020204030204" pitchFamily="34" charset="0"/>
              </a:rPr>
              <a:t>1. </a:t>
            </a:r>
            <a:r>
              <a:rPr lang="en-US" sz="1800">
                <a:ea typeface="Calibri" panose="020F0502020204030204" pitchFamily="34" charset="0"/>
              </a:rPr>
              <a:t>Apply </a:t>
            </a:r>
            <a:r>
              <a:rPr lang="en-US" sz="1800" b="1">
                <a:solidFill>
                  <a:schemeClr val="accent2">
                    <a:lumMod val="75000"/>
                  </a:schemeClr>
                </a:solidFill>
                <a:ea typeface="Calibri" panose="020F0502020204030204" pitchFamily="34" charset="0"/>
              </a:rPr>
              <a:t>fertilizer wisely </a:t>
            </a:r>
            <a:r>
              <a:rPr lang="en-US" sz="1800">
                <a:ea typeface="Calibri" panose="020F0502020204030204" pitchFamily="34" charset="0"/>
              </a:rPr>
              <a:t>(right time, place, source, and rate)</a:t>
            </a:r>
          </a:p>
          <a:p>
            <a:pPr marL="0" indent="0">
              <a:lnSpc>
                <a:spcPct val="110000"/>
              </a:lnSpc>
              <a:spcBef>
                <a:spcPts val="0"/>
              </a:spcBef>
              <a:buNone/>
            </a:pPr>
            <a:r>
              <a:rPr lang="en-US" sz="1800" b="1">
                <a:solidFill>
                  <a:schemeClr val="accent2">
                    <a:lumMod val="75000"/>
                  </a:schemeClr>
                </a:solidFill>
                <a:ea typeface="Calibri" panose="020F0502020204030204" pitchFamily="34" charset="0"/>
              </a:rPr>
              <a:t>2. </a:t>
            </a:r>
            <a:r>
              <a:rPr lang="en-US" sz="1800">
                <a:ea typeface="Calibri" panose="020F0502020204030204" pitchFamily="34" charset="0"/>
              </a:rPr>
              <a:t>Use </a:t>
            </a:r>
            <a:r>
              <a:rPr lang="en-US" sz="1800" b="1">
                <a:solidFill>
                  <a:schemeClr val="accent2">
                    <a:lumMod val="75000"/>
                  </a:schemeClr>
                </a:solidFill>
                <a:ea typeface="Calibri" panose="020F0502020204030204" pitchFamily="34" charset="0"/>
              </a:rPr>
              <a:t>improved/adapted varieties </a:t>
            </a:r>
            <a:r>
              <a:rPr lang="en-US" sz="1800">
                <a:ea typeface="Calibri" panose="020F0502020204030204" pitchFamily="34" charset="0"/>
              </a:rPr>
              <a:t>(e.g., high yield, pest/disease resistant)</a:t>
            </a:r>
          </a:p>
          <a:p>
            <a:pPr marL="0" indent="0">
              <a:lnSpc>
                <a:spcPct val="110000"/>
              </a:lnSpc>
              <a:spcBef>
                <a:spcPts val="0"/>
              </a:spcBef>
              <a:buNone/>
            </a:pPr>
            <a:r>
              <a:rPr lang="en-US" sz="1800" b="1">
                <a:solidFill>
                  <a:schemeClr val="accent2">
                    <a:lumMod val="75000"/>
                  </a:schemeClr>
                </a:solidFill>
                <a:ea typeface="Calibri" panose="020F0502020204030204" pitchFamily="34" charset="0"/>
              </a:rPr>
              <a:t>3. </a:t>
            </a:r>
            <a:r>
              <a:rPr lang="en-US" sz="1800">
                <a:ea typeface="Calibri" panose="020F0502020204030204" pitchFamily="34" charset="0"/>
              </a:rPr>
              <a:t>Combine fertilizer with </a:t>
            </a:r>
            <a:r>
              <a:rPr lang="en-US" sz="1800" b="1">
                <a:solidFill>
                  <a:schemeClr val="accent2">
                    <a:lumMod val="75000"/>
                  </a:schemeClr>
                </a:solidFill>
                <a:ea typeface="Calibri" panose="020F0502020204030204" pitchFamily="34" charset="0"/>
              </a:rPr>
              <a:t>organic inputs </a:t>
            </a:r>
            <a:r>
              <a:rPr lang="en-US" sz="1800">
                <a:ea typeface="Calibri" panose="020F0502020204030204" pitchFamily="34" charset="0"/>
              </a:rPr>
              <a:t>(e.g., crop residues, manure) or other complementary inputs (e.g., rhizobium inoculant for legumes)</a:t>
            </a:r>
          </a:p>
          <a:p>
            <a:pPr marL="0" indent="0">
              <a:lnSpc>
                <a:spcPct val="110000"/>
              </a:lnSpc>
              <a:spcBef>
                <a:spcPts val="0"/>
              </a:spcBef>
              <a:buNone/>
            </a:pPr>
            <a:r>
              <a:rPr lang="en-US" sz="1800" b="1">
                <a:solidFill>
                  <a:schemeClr val="accent2">
                    <a:lumMod val="75000"/>
                  </a:schemeClr>
                </a:solidFill>
                <a:ea typeface="Calibri" panose="020F0502020204030204" pitchFamily="34" charset="0"/>
              </a:rPr>
              <a:t>4. </a:t>
            </a:r>
            <a:r>
              <a:rPr lang="en-US" sz="1800">
                <a:ea typeface="Calibri" panose="020F0502020204030204" pitchFamily="34" charset="0"/>
              </a:rPr>
              <a:t>Apply </a:t>
            </a:r>
            <a:r>
              <a:rPr lang="en-US" sz="1800" b="1">
                <a:solidFill>
                  <a:schemeClr val="accent2">
                    <a:lumMod val="75000"/>
                  </a:schemeClr>
                </a:solidFill>
                <a:ea typeface="Calibri" panose="020F0502020204030204" pitchFamily="34" charset="0"/>
              </a:rPr>
              <a:t>good agronomic practices</a:t>
            </a:r>
            <a:r>
              <a:rPr lang="en-US" sz="1800">
                <a:ea typeface="Calibri" panose="020F0502020204030204" pitchFamily="34" charset="0"/>
              </a:rPr>
              <a:t> (e.g., planting, weeding)</a:t>
            </a:r>
          </a:p>
          <a:p>
            <a:pPr marL="0" indent="0">
              <a:lnSpc>
                <a:spcPct val="110000"/>
              </a:lnSpc>
              <a:spcBef>
                <a:spcPts val="0"/>
              </a:spcBef>
              <a:buNone/>
            </a:pPr>
            <a:r>
              <a:rPr lang="en-US" sz="1800" b="1">
                <a:solidFill>
                  <a:schemeClr val="accent2">
                    <a:lumMod val="75000"/>
                  </a:schemeClr>
                </a:solidFill>
                <a:ea typeface="Calibri" panose="020F0502020204030204" pitchFamily="34" charset="0"/>
              </a:rPr>
              <a:t>5. </a:t>
            </a:r>
            <a:r>
              <a:rPr lang="en-US" sz="1800">
                <a:ea typeface="Calibri" panose="020F0502020204030204" pitchFamily="34" charset="0"/>
              </a:rPr>
              <a:t>Address </a:t>
            </a:r>
            <a:r>
              <a:rPr lang="en-US" sz="1800" b="1">
                <a:solidFill>
                  <a:schemeClr val="accent2">
                    <a:lumMod val="75000"/>
                  </a:schemeClr>
                </a:solidFill>
                <a:ea typeface="Calibri" panose="020F0502020204030204" pitchFamily="34" charset="0"/>
              </a:rPr>
              <a:t>localized constraints </a:t>
            </a:r>
            <a:r>
              <a:rPr lang="en-US" sz="1800">
                <a:ea typeface="Calibri" panose="020F0502020204030204" pitchFamily="34" charset="0"/>
              </a:rPr>
              <a:t>(</a:t>
            </a:r>
            <a:r>
              <a:rPr lang="en-US" sz="1800" err="1">
                <a:ea typeface="Calibri" panose="020F0502020204030204" pitchFamily="34" charset="0"/>
              </a:rPr>
              <a:t>e.g</a:t>
            </a:r>
            <a:r>
              <a:rPr lang="en-US" sz="1800">
                <a:ea typeface="Calibri" panose="020F0502020204030204" pitchFamily="34" charset="0"/>
              </a:rPr>
              <a:t>, soil acidity, hardpans)</a:t>
            </a:r>
          </a:p>
        </p:txBody>
      </p:sp>
    </p:spTree>
    <p:extLst>
      <p:ext uri="{BB962C8B-B14F-4D97-AF65-F5344CB8AC3E}">
        <p14:creationId xmlns:p14="http://schemas.microsoft.com/office/powerpoint/2010/main" val="25604829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367CB-6E11-8866-CD22-F3C9F192B8CD}"/>
              </a:ext>
            </a:extLst>
          </p:cNvPr>
          <p:cNvSpPr>
            <a:spLocks noGrp="1"/>
          </p:cNvSpPr>
          <p:nvPr>
            <p:ph type="title"/>
          </p:nvPr>
        </p:nvSpPr>
        <p:spPr>
          <a:xfrm>
            <a:off x="952402" y="164096"/>
            <a:ext cx="10515600" cy="863534"/>
          </a:xfrm>
        </p:spPr>
        <p:txBody>
          <a:bodyPr>
            <a:normAutofit/>
          </a:bodyPr>
          <a:lstStyle/>
          <a:p>
            <a:r>
              <a:rPr lang="en-US" sz="4000" b="1">
                <a:solidFill>
                  <a:schemeClr val="accent6">
                    <a:lumMod val="75000"/>
                  </a:schemeClr>
                </a:solidFill>
              </a:rPr>
              <a:t>Fertilizer x crop production x soil health</a:t>
            </a:r>
            <a:endParaRPr lang="en-KE" sz="4000" b="1">
              <a:solidFill>
                <a:schemeClr val="accent6">
                  <a:lumMod val="75000"/>
                </a:schemeClr>
              </a:solidFill>
            </a:endParaRPr>
          </a:p>
        </p:txBody>
      </p:sp>
      <p:pic>
        <p:nvPicPr>
          <p:cNvPr id="4" name="Picture 3">
            <a:extLst>
              <a:ext uri="{FF2B5EF4-FFF2-40B4-BE49-F238E27FC236}">
                <a16:creationId xmlns:a16="http://schemas.microsoft.com/office/drawing/2014/main" id="{EEA45BF2-3A7B-A583-9380-8A8DBC3D800D}"/>
              </a:ext>
            </a:extLst>
          </p:cNvPr>
          <p:cNvPicPr>
            <a:picLocks noChangeAspect="1"/>
          </p:cNvPicPr>
          <p:nvPr/>
        </p:nvPicPr>
        <p:blipFill>
          <a:blip r:embed="rId2"/>
          <a:stretch>
            <a:fillRect/>
          </a:stretch>
        </p:blipFill>
        <p:spPr>
          <a:xfrm>
            <a:off x="836247" y="1139004"/>
            <a:ext cx="9961811" cy="5524091"/>
          </a:xfrm>
          <a:prstGeom prst="rect">
            <a:avLst/>
          </a:prstGeom>
        </p:spPr>
      </p:pic>
      <p:sp>
        <p:nvSpPr>
          <p:cNvPr id="5" name="Arc 4">
            <a:extLst>
              <a:ext uri="{FF2B5EF4-FFF2-40B4-BE49-F238E27FC236}">
                <a16:creationId xmlns:a16="http://schemas.microsoft.com/office/drawing/2014/main" id="{D2807960-C5D5-D192-DA34-4DB764648ACE}"/>
              </a:ext>
            </a:extLst>
          </p:cNvPr>
          <p:cNvSpPr/>
          <p:nvPr/>
        </p:nvSpPr>
        <p:spPr>
          <a:xfrm rot="5400000">
            <a:off x="596016" y="-2191547"/>
            <a:ext cx="5707869" cy="10480773"/>
          </a:xfrm>
          <a:prstGeom prst="arc">
            <a:avLst>
              <a:gd name="adj1" fmla="val 16300983"/>
              <a:gd name="adj2" fmla="val 1000713"/>
            </a:avLst>
          </a:prstGeom>
          <a:ln w="152400">
            <a:solidFill>
              <a:srgbClr val="00B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KE"/>
          </a:p>
        </p:txBody>
      </p:sp>
      <p:sp>
        <p:nvSpPr>
          <p:cNvPr id="6" name="Arc 5">
            <a:extLst>
              <a:ext uri="{FF2B5EF4-FFF2-40B4-BE49-F238E27FC236}">
                <a16:creationId xmlns:a16="http://schemas.microsoft.com/office/drawing/2014/main" id="{691DA02A-BAB4-4B01-601D-C83505B9CF8A}"/>
              </a:ext>
            </a:extLst>
          </p:cNvPr>
          <p:cNvSpPr/>
          <p:nvPr/>
        </p:nvSpPr>
        <p:spPr>
          <a:xfrm rot="21075627">
            <a:off x="-2007453" y="2048219"/>
            <a:ext cx="10914806" cy="3705660"/>
          </a:xfrm>
          <a:prstGeom prst="arc">
            <a:avLst>
              <a:gd name="adj1" fmla="val 17662061"/>
              <a:gd name="adj2" fmla="val 21405671"/>
            </a:avLst>
          </a:prstGeom>
          <a:ln w="1524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KE"/>
          </a:p>
        </p:txBody>
      </p:sp>
      <p:sp>
        <p:nvSpPr>
          <p:cNvPr id="7" name="Arc 6">
            <a:extLst>
              <a:ext uri="{FF2B5EF4-FFF2-40B4-BE49-F238E27FC236}">
                <a16:creationId xmlns:a16="http://schemas.microsoft.com/office/drawing/2014/main" id="{1441D737-DD18-3B2D-EDC5-CC6A1A07F1DB}"/>
              </a:ext>
            </a:extLst>
          </p:cNvPr>
          <p:cNvSpPr/>
          <p:nvPr/>
        </p:nvSpPr>
        <p:spPr>
          <a:xfrm rot="15646345">
            <a:off x="308487" y="3692457"/>
            <a:ext cx="7626037" cy="3867593"/>
          </a:xfrm>
          <a:prstGeom prst="arc">
            <a:avLst>
              <a:gd name="adj1" fmla="val 17035368"/>
              <a:gd name="adj2" fmla="val 20982927"/>
            </a:avLst>
          </a:prstGeom>
          <a:ln w="1524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KE"/>
          </a:p>
        </p:txBody>
      </p:sp>
      <p:sp>
        <p:nvSpPr>
          <p:cNvPr id="8" name="TextBox 7">
            <a:extLst>
              <a:ext uri="{FF2B5EF4-FFF2-40B4-BE49-F238E27FC236}">
                <a16:creationId xmlns:a16="http://schemas.microsoft.com/office/drawing/2014/main" id="{45D273E2-2ED1-59B3-22D1-79FFA0593CC9}"/>
              </a:ext>
            </a:extLst>
          </p:cNvPr>
          <p:cNvSpPr txBox="1"/>
          <p:nvPr/>
        </p:nvSpPr>
        <p:spPr>
          <a:xfrm>
            <a:off x="9125514" y="4091358"/>
            <a:ext cx="2735942" cy="707886"/>
          </a:xfrm>
          <a:prstGeom prst="rect">
            <a:avLst/>
          </a:prstGeom>
          <a:noFill/>
        </p:spPr>
        <p:txBody>
          <a:bodyPr wrap="none" rtlCol="0">
            <a:spAutoFit/>
          </a:bodyPr>
          <a:lstStyle/>
          <a:p>
            <a:r>
              <a:rPr lang="en-US" sz="4000" b="1">
                <a:solidFill>
                  <a:srgbClr val="00B050"/>
                </a:solidFill>
              </a:rPr>
              <a:t>Direct route</a:t>
            </a:r>
            <a:endParaRPr lang="en-KE" sz="4000" b="1">
              <a:solidFill>
                <a:srgbClr val="00B050"/>
              </a:solidFill>
            </a:endParaRPr>
          </a:p>
        </p:txBody>
      </p:sp>
      <p:sp>
        <p:nvSpPr>
          <p:cNvPr id="9" name="TextBox 8">
            <a:extLst>
              <a:ext uri="{FF2B5EF4-FFF2-40B4-BE49-F238E27FC236}">
                <a16:creationId xmlns:a16="http://schemas.microsoft.com/office/drawing/2014/main" id="{D915E75D-520B-9ED8-0858-0CDF229A2F0B}"/>
              </a:ext>
            </a:extLst>
          </p:cNvPr>
          <p:cNvSpPr txBox="1"/>
          <p:nvPr/>
        </p:nvSpPr>
        <p:spPr>
          <a:xfrm>
            <a:off x="2209573" y="962370"/>
            <a:ext cx="3099823" cy="707886"/>
          </a:xfrm>
          <a:prstGeom prst="rect">
            <a:avLst/>
          </a:prstGeom>
          <a:noFill/>
        </p:spPr>
        <p:txBody>
          <a:bodyPr wrap="none" rtlCol="0">
            <a:spAutoFit/>
          </a:bodyPr>
          <a:lstStyle/>
          <a:p>
            <a:r>
              <a:rPr lang="en-US" sz="4000" b="1">
                <a:solidFill>
                  <a:srgbClr val="FF0000"/>
                </a:solidFill>
              </a:rPr>
              <a:t>Indirect route</a:t>
            </a:r>
            <a:endParaRPr lang="en-KE" sz="4000" b="1">
              <a:solidFill>
                <a:srgbClr val="FF0000"/>
              </a:solidFill>
            </a:endParaRPr>
          </a:p>
        </p:txBody>
      </p:sp>
      <p:sp>
        <p:nvSpPr>
          <p:cNvPr id="11" name="TextBox 10">
            <a:extLst>
              <a:ext uri="{FF2B5EF4-FFF2-40B4-BE49-F238E27FC236}">
                <a16:creationId xmlns:a16="http://schemas.microsoft.com/office/drawing/2014/main" id="{3EC9D66B-DCFB-C2A6-E6C4-63B4E9AF2AB6}"/>
              </a:ext>
            </a:extLst>
          </p:cNvPr>
          <p:cNvSpPr txBox="1"/>
          <p:nvPr/>
        </p:nvSpPr>
        <p:spPr>
          <a:xfrm>
            <a:off x="739836" y="6427626"/>
            <a:ext cx="8691241" cy="430374"/>
          </a:xfrm>
          <a:prstGeom prst="rect">
            <a:avLst/>
          </a:prstGeom>
          <a:noFill/>
        </p:spPr>
        <p:txBody>
          <a:bodyPr wrap="square">
            <a:spAutoFit/>
          </a:bodyPr>
          <a:lstStyle/>
          <a:p>
            <a:pPr marL="0" marR="0">
              <a:lnSpc>
                <a:spcPct val="107000"/>
              </a:lnSpc>
              <a:spcBef>
                <a:spcPts val="0"/>
              </a:spcBef>
              <a:spcAft>
                <a:spcPts val="800"/>
              </a:spcAft>
            </a:pPr>
            <a:r>
              <a:rPr lang="en-US" sz="1050" kern="100">
                <a:effectLst/>
                <a:latin typeface="Calibri" panose="020F0502020204030204" pitchFamily="34" charset="0"/>
                <a:ea typeface="Calibri" panose="020F0502020204030204" pitchFamily="34" charset="0"/>
                <a:cs typeface="Times New Roman" panose="02020603050405020304" pitchFamily="18" charset="0"/>
              </a:rPr>
              <a:t>Bernard Vanlauwe, Tilahun Amede, André Bationo, Prem Bindraban, Henk Breman, Rob Groot et al., 2023. Fertilizer and Soil Health in Africa. The role of fertilizer in building soil health to sustain farming and address climate change. IFDC, January 2023.</a:t>
            </a:r>
          </a:p>
        </p:txBody>
      </p:sp>
    </p:spTree>
    <p:extLst>
      <p:ext uri="{BB962C8B-B14F-4D97-AF65-F5344CB8AC3E}">
        <p14:creationId xmlns:p14="http://schemas.microsoft.com/office/powerpoint/2010/main" val="1254067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67BC9-3ACA-EB2A-A853-5FF728B0A675}"/>
              </a:ext>
            </a:extLst>
          </p:cNvPr>
          <p:cNvSpPr>
            <a:spLocks noGrp="1"/>
          </p:cNvSpPr>
          <p:nvPr>
            <p:ph type="title"/>
          </p:nvPr>
        </p:nvSpPr>
        <p:spPr>
          <a:xfrm>
            <a:off x="965153" y="323520"/>
            <a:ext cx="10515600" cy="835364"/>
          </a:xfrm>
        </p:spPr>
        <p:txBody>
          <a:bodyPr/>
          <a:lstStyle/>
          <a:p>
            <a:r>
              <a:rPr lang="en-US" sz="4000" b="1">
                <a:solidFill>
                  <a:schemeClr val="accent6">
                    <a:lumMod val="75000"/>
                  </a:schemeClr>
                </a:solidFill>
                <a:sym typeface="Wingdings" panose="05000000000000000000" pitchFamily="2" charset="2"/>
              </a:rPr>
              <a:t>Crop yields vs soil organic carbon</a:t>
            </a:r>
            <a:endParaRPr lang="en-US">
              <a:solidFill>
                <a:schemeClr val="accent6">
                  <a:lumMod val="75000"/>
                </a:schemeClr>
              </a:solidFill>
            </a:endParaRPr>
          </a:p>
        </p:txBody>
      </p:sp>
      <p:sp>
        <p:nvSpPr>
          <p:cNvPr id="4" name="TextBox 3">
            <a:extLst>
              <a:ext uri="{FF2B5EF4-FFF2-40B4-BE49-F238E27FC236}">
                <a16:creationId xmlns:a16="http://schemas.microsoft.com/office/drawing/2014/main" id="{A4E9E448-7E94-05B8-C5AF-FB79AB73B0C2}"/>
              </a:ext>
            </a:extLst>
          </p:cNvPr>
          <p:cNvSpPr txBox="1"/>
          <p:nvPr/>
        </p:nvSpPr>
        <p:spPr>
          <a:xfrm>
            <a:off x="950976" y="1275013"/>
            <a:ext cx="10087674" cy="830997"/>
          </a:xfrm>
          <a:prstGeom prst="rect">
            <a:avLst/>
          </a:prstGeom>
          <a:noFill/>
        </p:spPr>
        <p:txBody>
          <a:bodyPr wrap="square" rtlCol="0">
            <a:spAutoFit/>
          </a:bodyPr>
          <a:lstStyle/>
          <a:p>
            <a:r>
              <a:rPr lang="en-US" sz="2400" b="1">
                <a:solidFill>
                  <a:schemeClr val="accent2">
                    <a:lumMod val="75000"/>
                  </a:schemeClr>
                </a:solidFill>
                <a:sym typeface="Wingdings" panose="05000000000000000000" pitchFamily="2" charset="2"/>
              </a:rPr>
              <a:t> </a:t>
            </a:r>
            <a:r>
              <a:rPr lang="en-US" sz="2400" b="1">
                <a:solidFill>
                  <a:schemeClr val="accent2">
                    <a:lumMod val="75000"/>
                  </a:schemeClr>
                </a:solidFill>
              </a:rPr>
              <a:t>Increasing crop yields results in increasing soil organic matter contents but this does not happen ‘automatically’</a:t>
            </a:r>
            <a:endParaRPr lang="en-KE" sz="2400" b="1">
              <a:solidFill>
                <a:schemeClr val="accent2">
                  <a:lumMod val="75000"/>
                </a:schemeClr>
              </a:solidFill>
            </a:endParaRPr>
          </a:p>
        </p:txBody>
      </p:sp>
      <p:sp>
        <p:nvSpPr>
          <p:cNvPr id="5" name="Rectangle 4">
            <a:extLst>
              <a:ext uri="{FF2B5EF4-FFF2-40B4-BE49-F238E27FC236}">
                <a16:creationId xmlns:a16="http://schemas.microsoft.com/office/drawing/2014/main" id="{3387BBE6-517F-23E4-541C-395D4A80C049}"/>
              </a:ext>
            </a:extLst>
          </p:cNvPr>
          <p:cNvSpPr/>
          <p:nvPr/>
        </p:nvSpPr>
        <p:spPr>
          <a:xfrm>
            <a:off x="950976" y="2338268"/>
            <a:ext cx="3986784" cy="2726504"/>
          </a:xfrm>
          <a:prstGeom prst="rect">
            <a:avLst/>
          </a:prstGeom>
        </p:spPr>
        <p:txBody>
          <a:bodyPr wrap="square">
            <a:spAutoFit/>
          </a:bodyPr>
          <a:lstStyle/>
          <a:p>
            <a:r>
              <a:rPr lang="en-US" sz="2400">
                <a:sym typeface="Wingdings" panose="05000000000000000000" pitchFamily="2" charset="2"/>
              </a:rPr>
              <a:t> </a:t>
            </a:r>
            <a:r>
              <a:rPr lang="en-US" sz="2400"/>
              <a:t>Despite scatter, on average, across studies in Africa, Asia and Latin America, a 1.3% annual increase in crop grain yields was associated with a 0.4% annual increase in soil organic carbon stocks.</a:t>
            </a:r>
          </a:p>
        </p:txBody>
      </p:sp>
      <p:pic>
        <p:nvPicPr>
          <p:cNvPr id="6" name="Picture 5">
            <a:extLst>
              <a:ext uri="{FF2B5EF4-FFF2-40B4-BE49-F238E27FC236}">
                <a16:creationId xmlns:a16="http://schemas.microsoft.com/office/drawing/2014/main" id="{E0DEF549-DF25-E4C8-8E8D-D1A3C4ECCBFA}"/>
              </a:ext>
            </a:extLst>
          </p:cNvPr>
          <p:cNvPicPr>
            <a:picLocks noChangeAspect="1"/>
          </p:cNvPicPr>
          <p:nvPr/>
        </p:nvPicPr>
        <p:blipFill rotWithShape="1">
          <a:blip r:embed="rId3"/>
          <a:srcRect t="984" r="41169"/>
          <a:stretch/>
        </p:blipFill>
        <p:spPr>
          <a:xfrm>
            <a:off x="5786223" y="2106010"/>
            <a:ext cx="5337110" cy="4007562"/>
          </a:xfrm>
          <a:prstGeom prst="rect">
            <a:avLst/>
          </a:prstGeom>
        </p:spPr>
      </p:pic>
      <p:sp>
        <p:nvSpPr>
          <p:cNvPr id="7" name="TextBox 6">
            <a:extLst>
              <a:ext uri="{FF2B5EF4-FFF2-40B4-BE49-F238E27FC236}">
                <a16:creationId xmlns:a16="http://schemas.microsoft.com/office/drawing/2014/main" id="{11D7368B-53CD-CD63-4BA2-BD1E039AF5C5}"/>
              </a:ext>
            </a:extLst>
          </p:cNvPr>
          <p:cNvSpPr txBox="1"/>
          <p:nvPr/>
        </p:nvSpPr>
        <p:spPr>
          <a:xfrm>
            <a:off x="950976" y="5663449"/>
            <a:ext cx="3895344" cy="900246"/>
          </a:xfrm>
          <a:prstGeom prst="rect">
            <a:avLst/>
          </a:prstGeom>
          <a:solidFill>
            <a:schemeClr val="bg1"/>
          </a:solidFill>
        </p:spPr>
        <p:txBody>
          <a:bodyPr wrap="square">
            <a:spAutoFit/>
          </a:bodyPr>
          <a:lstStyle/>
          <a:p>
            <a:pPr algn="l"/>
            <a:r>
              <a:rPr lang="fr-BE" sz="1050" b="0" i="0" u="none" strike="noStrike" baseline="0">
                <a:latin typeface="Calibri" panose="020F0502020204030204" pitchFamily="34" charset="0"/>
                <a:cs typeface="Calibri" panose="020F0502020204030204" pitchFamily="34" charset="0"/>
              </a:rPr>
              <a:t>Source: </a:t>
            </a:r>
            <a:r>
              <a:rPr lang="fr-BE" sz="1050" b="0" i="0" u="none" strike="noStrike" baseline="0" err="1">
                <a:latin typeface="Calibri" panose="020F0502020204030204" pitchFamily="34" charset="0"/>
                <a:cs typeface="Calibri" panose="020F0502020204030204" pitchFamily="34" charset="0"/>
              </a:rPr>
              <a:t>Soussana</a:t>
            </a:r>
            <a:r>
              <a:rPr lang="fr-BE" sz="1050" b="0" i="0" u="none" strike="noStrike" baseline="0">
                <a:latin typeface="Calibri" panose="020F0502020204030204" pitchFamily="34" charset="0"/>
                <a:cs typeface="Calibri" panose="020F0502020204030204" pitchFamily="34" charset="0"/>
              </a:rPr>
              <a:t> et al., 2019. </a:t>
            </a:r>
            <a:r>
              <a:rPr lang="fr-BE" sz="1050" b="0" i="0" u="none" strike="noStrike" baseline="0" err="1">
                <a:latin typeface="Calibri" panose="020F0502020204030204" pitchFamily="34" charset="0"/>
                <a:cs typeface="Calibri" panose="020F0502020204030204" pitchFamily="34" charset="0"/>
              </a:rPr>
              <a:t>Crop</a:t>
            </a:r>
            <a:r>
              <a:rPr lang="fr-BE" sz="1050" b="0" i="0" u="none" strike="noStrike" baseline="0">
                <a:latin typeface="Calibri" panose="020F0502020204030204" pitchFamily="34" charset="0"/>
                <a:cs typeface="Calibri" panose="020F0502020204030204" pitchFamily="34" charset="0"/>
              </a:rPr>
              <a:t> </a:t>
            </a:r>
            <a:r>
              <a:rPr lang="fr-BE" sz="1050" b="0" i="0" u="none" strike="noStrike" baseline="0" err="1">
                <a:latin typeface="Calibri" panose="020F0502020204030204" pitchFamily="34" charset="0"/>
                <a:cs typeface="Calibri" panose="020F0502020204030204" pitchFamily="34" charset="0"/>
              </a:rPr>
              <a:t>species</a:t>
            </a:r>
            <a:r>
              <a:rPr lang="fr-BE" sz="1050" b="0" i="0" u="none" strike="noStrike" baseline="0">
                <a:latin typeface="Calibri" panose="020F0502020204030204" pitchFamily="34" charset="0"/>
                <a:cs typeface="Calibri" panose="020F0502020204030204" pitchFamily="34" charset="0"/>
              </a:rPr>
              <a:t>: B, </a:t>
            </a:r>
            <a:r>
              <a:rPr lang="fr-BE" sz="1050" b="0" i="0" u="none" strike="noStrike" baseline="0" err="1">
                <a:latin typeface="Calibri" panose="020F0502020204030204" pitchFamily="34" charset="0"/>
                <a:cs typeface="Calibri" panose="020F0502020204030204" pitchFamily="34" charset="0"/>
              </a:rPr>
              <a:t>beans</a:t>
            </a:r>
            <a:r>
              <a:rPr lang="fr-BE" sz="1050" b="0" i="0" u="none" strike="noStrike" baseline="0">
                <a:latin typeface="Calibri" panose="020F0502020204030204" pitchFamily="34" charset="0"/>
                <a:cs typeface="Calibri" panose="020F0502020204030204" pitchFamily="34" charset="0"/>
              </a:rPr>
              <a:t>; C, </a:t>
            </a:r>
            <a:r>
              <a:rPr lang="fr-BE" sz="1050" b="0" i="0" u="none" strike="noStrike" baseline="0" err="1">
                <a:latin typeface="Calibri" panose="020F0502020204030204" pitchFamily="34" charset="0"/>
                <a:cs typeface="Calibri" panose="020F0502020204030204" pitchFamily="34" charset="0"/>
              </a:rPr>
              <a:t>cassava</a:t>
            </a:r>
            <a:r>
              <a:rPr lang="fr-BE" sz="1050" b="0" i="0" u="none" strike="noStrike" baseline="0">
                <a:latin typeface="Calibri" panose="020F0502020204030204" pitchFamily="34" charset="0"/>
                <a:cs typeface="Calibri" panose="020F0502020204030204" pitchFamily="34" charset="0"/>
              </a:rPr>
              <a:t>; M, </a:t>
            </a:r>
            <a:r>
              <a:rPr lang="fr-BE" sz="1050" b="0" i="0" u="none" strike="noStrike" baseline="0" err="1">
                <a:latin typeface="Calibri" panose="020F0502020204030204" pitchFamily="34" charset="0"/>
                <a:cs typeface="Calibri" panose="020F0502020204030204" pitchFamily="34" charset="0"/>
              </a:rPr>
              <a:t>maize</a:t>
            </a:r>
            <a:r>
              <a:rPr lang="fr-BE" sz="1050" b="0" i="0" u="none" strike="noStrike" baseline="0">
                <a:latin typeface="Calibri" panose="020F0502020204030204" pitchFamily="34" charset="0"/>
                <a:cs typeface="Calibri" panose="020F0502020204030204" pitchFamily="34" charset="0"/>
              </a:rPr>
              <a:t>; P, </a:t>
            </a:r>
            <a:r>
              <a:rPr lang="fr-BE" sz="1050" b="0" i="0" u="none" strike="noStrike" baseline="0" err="1">
                <a:latin typeface="Calibri" panose="020F0502020204030204" pitchFamily="34" charset="0"/>
                <a:cs typeface="Calibri" panose="020F0502020204030204" pitchFamily="34" charset="0"/>
              </a:rPr>
              <a:t>sweet</a:t>
            </a:r>
            <a:r>
              <a:rPr lang="fr-BE" sz="1050" b="0" i="0" u="none" strike="noStrike" baseline="0">
                <a:latin typeface="Calibri" panose="020F0502020204030204" pitchFamily="34" charset="0"/>
                <a:cs typeface="Calibri" panose="020F0502020204030204" pitchFamily="34" charset="0"/>
              </a:rPr>
              <a:t> </a:t>
            </a:r>
            <a:r>
              <a:rPr lang="fr-BE" sz="1050" b="0" i="0" u="none" strike="noStrike" baseline="0" err="1">
                <a:latin typeface="Calibri" panose="020F0502020204030204" pitchFamily="34" charset="0"/>
                <a:cs typeface="Calibri" panose="020F0502020204030204" pitchFamily="34" charset="0"/>
              </a:rPr>
              <a:t>potatoes</a:t>
            </a:r>
            <a:r>
              <a:rPr lang="fr-BE" sz="1050" b="0" i="0" u="none" strike="noStrike" baseline="0">
                <a:latin typeface="Calibri" panose="020F0502020204030204" pitchFamily="34" charset="0"/>
                <a:cs typeface="Calibri" panose="020F0502020204030204" pitchFamily="34" charset="0"/>
              </a:rPr>
              <a:t>; </a:t>
            </a:r>
            <a:r>
              <a:rPr lang="en-US" sz="1050" b="0" i="0" u="none" strike="noStrike" baseline="0">
                <a:latin typeface="Calibri" panose="020F0502020204030204" pitchFamily="34" charset="0"/>
                <a:cs typeface="Calibri" panose="020F0502020204030204" pitchFamily="34" charset="0"/>
              </a:rPr>
              <a:t>R, rice; S, soybean; s, sorghum; W, wheat. Field experiment regions: Africa (black); Asia (green); and Latin America (blue). The solid line is the standard major axis regression for all data </a:t>
            </a:r>
            <a:r>
              <a:rPr lang="fr-BE" sz="1050" b="0" i="0" u="none" strike="noStrike" baseline="0">
                <a:latin typeface="Calibri" panose="020F0502020204030204" pitchFamily="34" charset="0"/>
                <a:cs typeface="Calibri" panose="020F0502020204030204" pitchFamily="34" charset="0"/>
              </a:rPr>
              <a:t>points (n=151, P&lt;0.012).</a:t>
            </a:r>
            <a:endParaRPr lang="en-KE" sz="105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388258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FFE8AD-5203-9772-ED7B-95A7153A11D6}"/>
              </a:ext>
            </a:extLst>
          </p:cNvPr>
          <p:cNvSpPr>
            <a:spLocks noGrp="1"/>
          </p:cNvSpPr>
          <p:nvPr>
            <p:ph type="title"/>
          </p:nvPr>
        </p:nvSpPr>
        <p:spPr>
          <a:xfrm>
            <a:off x="973137" y="200991"/>
            <a:ext cx="11116081" cy="1325563"/>
          </a:xfrm>
        </p:spPr>
        <p:txBody>
          <a:bodyPr/>
          <a:lstStyle/>
          <a:p>
            <a:r>
              <a:rPr lang="en-US"/>
              <a:t>A CREDIBLE Action Plan to build Soil Health</a:t>
            </a:r>
          </a:p>
        </p:txBody>
      </p:sp>
      <p:sp>
        <p:nvSpPr>
          <p:cNvPr id="4" name="Content Placeholder 3">
            <a:extLst>
              <a:ext uri="{FF2B5EF4-FFF2-40B4-BE49-F238E27FC236}">
                <a16:creationId xmlns:a16="http://schemas.microsoft.com/office/drawing/2014/main" id="{C150F060-3E14-C69E-7BA4-1FF6B5E5B614}"/>
              </a:ext>
            </a:extLst>
          </p:cNvPr>
          <p:cNvSpPr txBox="1">
            <a:spLocks noGrp="1"/>
          </p:cNvSpPr>
          <p:nvPr>
            <p:ph idx="1"/>
          </p:nvPr>
        </p:nvSpPr>
        <p:spPr>
          <a:xfrm>
            <a:off x="973137" y="1526554"/>
            <a:ext cx="10515600" cy="4092402"/>
          </a:xfrm>
          <a:prstGeom prst="rect">
            <a:avLst/>
          </a:prstGeom>
          <a:noFill/>
        </p:spPr>
        <p:txBody>
          <a:bodyPr wrap="square" rtlCol="0">
            <a:spAutoFit/>
          </a:bodyPr>
          <a:lstStyle/>
          <a:p>
            <a:pPr marL="285750" indent="-285750">
              <a:buFont typeface="Wingdings" panose="05000000000000000000" pitchFamily="2" charset="2"/>
              <a:buChar char="ü"/>
            </a:pPr>
            <a:r>
              <a:rPr lang="en-US" sz="2000"/>
              <a:t> </a:t>
            </a:r>
            <a:r>
              <a:rPr lang="en-US" b="1">
                <a:solidFill>
                  <a:srgbClr val="3333FF"/>
                </a:solidFill>
              </a:rPr>
              <a:t>C</a:t>
            </a:r>
            <a:r>
              <a:rPr lang="en-US" sz="2000"/>
              <a:t>reate </a:t>
            </a:r>
            <a:r>
              <a:rPr lang="en-US" sz="2000">
                <a:solidFill>
                  <a:schemeClr val="accent2">
                    <a:lumMod val="75000"/>
                  </a:schemeClr>
                </a:solidFill>
              </a:rPr>
              <a:t>awareness </a:t>
            </a:r>
            <a:r>
              <a:rPr lang="en-US" sz="2000"/>
              <a:t>and </a:t>
            </a:r>
            <a:r>
              <a:rPr lang="en-US" sz="2000">
                <a:solidFill>
                  <a:schemeClr val="accent2">
                    <a:lumMod val="75000"/>
                  </a:schemeClr>
                </a:solidFill>
              </a:rPr>
              <a:t>incentive mechanisms</a:t>
            </a:r>
            <a:r>
              <a:rPr lang="en-US" sz="2000"/>
              <a:t> </a:t>
            </a:r>
            <a:r>
              <a:rPr lang="en-US" sz="1800" i="1"/>
              <a:t>(soil health, a public good)</a:t>
            </a:r>
          </a:p>
          <a:p>
            <a:pPr marL="285750" indent="-285750">
              <a:buFont typeface="Wingdings" panose="05000000000000000000" pitchFamily="2" charset="2"/>
              <a:buChar char="ü"/>
            </a:pPr>
            <a:r>
              <a:rPr lang="en-US" sz="2000"/>
              <a:t> </a:t>
            </a:r>
            <a:r>
              <a:rPr lang="en-US" b="1">
                <a:solidFill>
                  <a:srgbClr val="3333FF"/>
                </a:solidFill>
              </a:rPr>
              <a:t>Re</a:t>
            </a:r>
            <a:r>
              <a:rPr lang="en-US" sz="2000"/>
              <a:t>tain </a:t>
            </a:r>
            <a:r>
              <a:rPr lang="en-US" sz="2000">
                <a:solidFill>
                  <a:schemeClr val="accent2">
                    <a:lumMod val="75000"/>
                  </a:schemeClr>
                </a:solidFill>
              </a:rPr>
              <a:t>realism</a:t>
            </a:r>
            <a:r>
              <a:rPr lang="en-US" sz="2000"/>
              <a:t> and </a:t>
            </a:r>
            <a:r>
              <a:rPr lang="en-US" sz="2000">
                <a:solidFill>
                  <a:schemeClr val="accent2">
                    <a:lumMod val="75000"/>
                  </a:schemeClr>
                </a:solidFill>
              </a:rPr>
              <a:t>patience</a:t>
            </a:r>
            <a:r>
              <a:rPr lang="en-US" sz="2000"/>
              <a:t> </a:t>
            </a:r>
            <a:r>
              <a:rPr lang="en-US" sz="1800" i="1"/>
              <a:t>(soil health is a ‘slow’ variable)</a:t>
            </a:r>
          </a:p>
          <a:p>
            <a:pPr marL="285750" indent="-285750">
              <a:buFont typeface="Wingdings" panose="05000000000000000000" pitchFamily="2" charset="2"/>
              <a:buChar char="ü"/>
            </a:pPr>
            <a:r>
              <a:rPr lang="en-US" sz="2000"/>
              <a:t> </a:t>
            </a:r>
            <a:r>
              <a:rPr lang="en-US" b="1">
                <a:solidFill>
                  <a:srgbClr val="3333FF"/>
                </a:solidFill>
              </a:rPr>
              <a:t>D</a:t>
            </a:r>
            <a:r>
              <a:rPr lang="en-US" sz="2000"/>
              <a:t>efine </a:t>
            </a:r>
            <a:r>
              <a:rPr lang="en-US" sz="2000">
                <a:solidFill>
                  <a:schemeClr val="accent2">
                    <a:lumMod val="75000"/>
                  </a:schemeClr>
                </a:solidFill>
              </a:rPr>
              <a:t>soil health </a:t>
            </a:r>
            <a:r>
              <a:rPr lang="en-US" sz="2000"/>
              <a:t>and </a:t>
            </a:r>
            <a:r>
              <a:rPr lang="en-US" sz="2000">
                <a:solidFill>
                  <a:schemeClr val="accent2">
                    <a:lumMod val="75000"/>
                  </a:schemeClr>
                </a:solidFill>
              </a:rPr>
              <a:t>measure</a:t>
            </a:r>
            <a:r>
              <a:rPr lang="en-US" sz="2000"/>
              <a:t> progress </a:t>
            </a:r>
            <a:r>
              <a:rPr lang="en-US" sz="1800" i="1"/>
              <a:t>(address secondary issues)</a:t>
            </a:r>
          </a:p>
          <a:p>
            <a:pPr marL="285750" indent="-285750">
              <a:buFont typeface="Wingdings" panose="05000000000000000000" pitchFamily="2" charset="2"/>
              <a:buChar char="ü"/>
            </a:pPr>
            <a:r>
              <a:rPr lang="en-US" sz="2000"/>
              <a:t> </a:t>
            </a:r>
            <a:r>
              <a:rPr lang="en-US" b="1">
                <a:solidFill>
                  <a:srgbClr val="3333FF"/>
                </a:solidFill>
              </a:rPr>
              <a:t>I</a:t>
            </a:r>
            <a:r>
              <a:rPr lang="en-US" sz="2000">
                <a:solidFill>
                  <a:schemeClr val="accent2">
                    <a:lumMod val="75000"/>
                  </a:schemeClr>
                </a:solidFill>
              </a:rPr>
              <a:t>nnovate</a:t>
            </a:r>
            <a:r>
              <a:rPr lang="en-US" sz="2000"/>
              <a:t> and create </a:t>
            </a:r>
            <a:r>
              <a:rPr lang="en-US" sz="2000">
                <a:solidFill>
                  <a:schemeClr val="accent2">
                    <a:lumMod val="75000"/>
                  </a:schemeClr>
                </a:solidFill>
              </a:rPr>
              <a:t>efficiencies</a:t>
            </a:r>
            <a:r>
              <a:rPr lang="en-US" sz="2000"/>
              <a:t> </a:t>
            </a:r>
            <a:r>
              <a:rPr lang="en-US" sz="1800" i="1"/>
              <a:t>(R&amp;D, digital, data science, sensors)</a:t>
            </a:r>
          </a:p>
          <a:p>
            <a:pPr marL="285750" indent="-285750">
              <a:buFont typeface="Wingdings" panose="05000000000000000000" pitchFamily="2" charset="2"/>
              <a:buChar char="ü"/>
            </a:pPr>
            <a:r>
              <a:rPr lang="en-US" sz="2000"/>
              <a:t> </a:t>
            </a:r>
            <a:r>
              <a:rPr lang="en-US" b="1">
                <a:solidFill>
                  <a:srgbClr val="3333FF"/>
                </a:solidFill>
              </a:rPr>
              <a:t>B</a:t>
            </a:r>
            <a:r>
              <a:rPr lang="en-US" sz="2000">
                <a:solidFill>
                  <a:schemeClr val="accent2">
                    <a:lumMod val="75000"/>
                  </a:schemeClr>
                </a:solidFill>
              </a:rPr>
              <a:t>undle</a:t>
            </a:r>
            <a:r>
              <a:rPr lang="en-US" sz="2000"/>
              <a:t> </a:t>
            </a:r>
            <a:r>
              <a:rPr lang="en-US" sz="2000">
                <a:solidFill>
                  <a:schemeClr val="accent2">
                    <a:lumMod val="75000"/>
                  </a:schemeClr>
                </a:solidFill>
              </a:rPr>
              <a:t>services</a:t>
            </a:r>
            <a:r>
              <a:rPr lang="en-US" sz="2000"/>
              <a:t> </a:t>
            </a:r>
            <a:r>
              <a:rPr lang="en-US" sz="1800" i="1"/>
              <a:t>(advisory services, climate, insurance, credit, market access)</a:t>
            </a:r>
          </a:p>
          <a:p>
            <a:pPr marL="285750" indent="-285750">
              <a:buFont typeface="Wingdings" panose="05000000000000000000" pitchFamily="2" charset="2"/>
              <a:buChar char="ü"/>
            </a:pPr>
            <a:r>
              <a:rPr lang="en-US" sz="2000" i="1"/>
              <a:t> </a:t>
            </a:r>
            <a:r>
              <a:rPr lang="en-US" b="1">
                <a:solidFill>
                  <a:srgbClr val="3333FF"/>
                </a:solidFill>
              </a:rPr>
              <a:t>L</a:t>
            </a:r>
            <a:r>
              <a:rPr lang="en-US" sz="2000"/>
              <a:t>everage </a:t>
            </a:r>
            <a:r>
              <a:rPr lang="en-US" sz="2000">
                <a:solidFill>
                  <a:schemeClr val="accent2">
                    <a:lumMod val="75000"/>
                  </a:schemeClr>
                </a:solidFill>
              </a:rPr>
              <a:t>earlier work </a:t>
            </a:r>
            <a:r>
              <a:rPr lang="en-US" sz="2000"/>
              <a:t>and </a:t>
            </a:r>
            <a:r>
              <a:rPr lang="en-US" sz="2000">
                <a:solidFill>
                  <a:schemeClr val="accent2">
                    <a:lumMod val="75000"/>
                  </a:schemeClr>
                </a:solidFill>
              </a:rPr>
              <a:t>co-invest</a:t>
            </a:r>
            <a:r>
              <a:rPr lang="en-US" sz="2000"/>
              <a:t> in space and time</a:t>
            </a:r>
          </a:p>
          <a:p>
            <a:pPr marL="285750" indent="-285750">
              <a:buFont typeface="Wingdings" panose="05000000000000000000" pitchFamily="2" charset="2"/>
              <a:buChar char="ü"/>
            </a:pPr>
            <a:r>
              <a:rPr lang="en-US" sz="2000" i="1"/>
              <a:t> </a:t>
            </a:r>
            <a:r>
              <a:rPr lang="en-US" b="1">
                <a:solidFill>
                  <a:srgbClr val="3333FF"/>
                </a:solidFill>
              </a:rPr>
              <a:t>E</a:t>
            </a:r>
            <a:r>
              <a:rPr lang="en-US" sz="2000"/>
              <a:t>mpower </a:t>
            </a:r>
            <a:r>
              <a:rPr lang="en-US" sz="2000">
                <a:solidFill>
                  <a:schemeClr val="accent2">
                    <a:lumMod val="75000"/>
                  </a:schemeClr>
                </a:solidFill>
              </a:rPr>
              <a:t>last-mile delivery </a:t>
            </a:r>
            <a:r>
              <a:rPr lang="en-US" sz="2000"/>
              <a:t>agents </a:t>
            </a:r>
            <a:r>
              <a:rPr lang="en-US" sz="1800" i="1"/>
              <a:t>(locally relevant, bundled services)</a:t>
            </a:r>
          </a:p>
          <a:p>
            <a:pPr marL="285750" indent="-285750">
              <a:buFont typeface="Wingdings" panose="05000000000000000000" pitchFamily="2" charset="2"/>
              <a:buChar char="ü"/>
            </a:pPr>
            <a:endParaRPr lang="en-US" sz="2000"/>
          </a:p>
        </p:txBody>
      </p:sp>
    </p:spTree>
    <p:extLst>
      <p:ext uri="{BB962C8B-B14F-4D97-AF65-F5344CB8AC3E}">
        <p14:creationId xmlns:p14="http://schemas.microsoft.com/office/powerpoint/2010/main" val="3766527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BA92F-8433-5959-63D4-E1C269C50D71}"/>
              </a:ext>
            </a:extLst>
          </p:cNvPr>
          <p:cNvSpPr>
            <a:spLocks noGrp="1"/>
          </p:cNvSpPr>
          <p:nvPr>
            <p:ph type="title"/>
          </p:nvPr>
        </p:nvSpPr>
        <p:spPr>
          <a:xfrm>
            <a:off x="1008321" y="2996570"/>
            <a:ext cx="10515600" cy="1325563"/>
          </a:xfrm>
        </p:spPr>
        <p:txBody>
          <a:bodyPr>
            <a:normAutofit fontScale="90000"/>
          </a:bodyPr>
          <a:lstStyle/>
          <a:p>
            <a:r>
              <a:rPr lang="en-US" b="0"/>
              <a:t>Building the policy and institutional environment</a:t>
            </a:r>
            <a:br>
              <a:rPr lang="en-US" b="0"/>
            </a:br>
            <a:r>
              <a:rPr lang="en-US" b="0"/>
              <a:t>for investments in soil health</a:t>
            </a:r>
          </a:p>
        </p:txBody>
      </p:sp>
      <p:sp>
        <p:nvSpPr>
          <p:cNvPr id="6" name="Title 1">
            <a:extLst>
              <a:ext uri="{FF2B5EF4-FFF2-40B4-BE49-F238E27FC236}">
                <a16:creationId xmlns:a16="http://schemas.microsoft.com/office/drawing/2014/main" id="{6ACCDA49-0F6A-FFF5-FD8C-2BBE59158E23}"/>
              </a:ext>
            </a:extLst>
          </p:cNvPr>
          <p:cNvSpPr txBox="1">
            <a:spLocks/>
          </p:cNvSpPr>
          <p:nvPr/>
        </p:nvSpPr>
        <p:spPr>
          <a:xfrm>
            <a:off x="3645982" y="1352069"/>
            <a:ext cx="5508650" cy="13255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b="1" kern="1200">
                <a:solidFill>
                  <a:schemeClr val="tx1"/>
                </a:solidFill>
                <a:latin typeface="Arial" panose="020B0604020202020204" pitchFamily="34" charset="0"/>
                <a:ea typeface="+mj-ea"/>
                <a:cs typeface="Arial" panose="020B0604020202020204" pitchFamily="34" charset="0"/>
              </a:defRPr>
            </a:lvl1pPr>
          </a:lstStyle>
          <a:p>
            <a:r>
              <a:rPr lang="en-US">
                <a:solidFill>
                  <a:schemeClr val="accent6">
                    <a:lumMod val="75000"/>
                  </a:schemeClr>
                </a:solidFill>
              </a:rPr>
              <a:t>The African Continent</a:t>
            </a:r>
          </a:p>
        </p:txBody>
      </p:sp>
    </p:spTree>
    <p:extLst>
      <p:ext uri="{BB962C8B-B14F-4D97-AF65-F5344CB8AC3E}">
        <p14:creationId xmlns:p14="http://schemas.microsoft.com/office/powerpoint/2010/main" val="1912304916"/>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BB4F1BA53A14E498448C7FD6417BB82" ma:contentTypeVersion="12" ma:contentTypeDescription="Create a new document." ma:contentTypeScope="" ma:versionID="f529b658f77d7ff16d9a91507fda319a">
  <xsd:schema xmlns:xsd="http://www.w3.org/2001/XMLSchema" xmlns:xs="http://www.w3.org/2001/XMLSchema" xmlns:p="http://schemas.microsoft.com/office/2006/metadata/properties" xmlns:ns2="b1c3e031-9521-4216-88ce-17cca7f6ed3a" xmlns:ns3="662298f2-10bd-4351-8aae-a4d4c2bdf058" targetNamespace="http://schemas.microsoft.com/office/2006/metadata/properties" ma:root="true" ma:fieldsID="e3d5470b805e60a0dae8ef9a2d8fc9a3" ns2:_="" ns3:_="">
    <xsd:import namespace="b1c3e031-9521-4216-88ce-17cca7f6ed3a"/>
    <xsd:import namespace="662298f2-10bd-4351-8aae-a4d4c2bdf05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1c3e031-9521-4216-88ce-17cca7f6ed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62298f2-10bd-4351-8aae-a4d4c2bdf05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DC5E0A6-4010-44E3-B918-D6EFB1CE99CE}">
  <ds:schemaRefs>
    <ds:schemaRef ds:uri="662298f2-10bd-4351-8aae-a4d4c2bdf058"/>
    <ds:schemaRef ds:uri="b1c3e031-9521-4216-88ce-17cca7f6ed3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6DAB9946-503E-41D5-BA81-A9BC8419F060}">
  <ds:schemaRefs>
    <ds:schemaRef ds:uri="http://schemas.microsoft.com/sharepoint/v3/contenttype/forms"/>
  </ds:schemaRefs>
</ds:datastoreItem>
</file>

<file path=customXml/itemProps3.xml><?xml version="1.0" encoding="utf-8"?>
<ds:datastoreItem xmlns:ds="http://schemas.openxmlformats.org/officeDocument/2006/customXml" ds:itemID="{C63F573D-66A1-46C7-AAAF-AAD25C61679D}">
  <ds:schemaRefs>
    <ds:schemaRef ds:uri="662298f2-10bd-4351-8aae-a4d4c2bdf058"/>
    <ds:schemaRef ds:uri="b1c3e031-9521-4216-88ce-17cca7f6ed3a"/>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12</TotalTime>
  <Words>1441</Words>
  <Application>Microsoft Office PowerPoint</Application>
  <PresentationFormat>Widescreen</PresentationFormat>
  <Paragraphs>178</Paragraphs>
  <Slides>21</Slides>
  <Notes>6</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21</vt:i4>
      </vt:variant>
    </vt:vector>
  </HeadingPairs>
  <TitlesOfParts>
    <vt:vector size="29" baseType="lpstr">
      <vt:lpstr>Arial</vt:lpstr>
      <vt:lpstr>Arial Narrow</vt:lpstr>
      <vt:lpstr>Calibri</vt:lpstr>
      <vt:lpstr>Garamond</vt:lpstr>
      <vt:lpstr>Roboto</vt:lpstr>
      <vt:lpstr>Wingdings</vt:lpstr>
      <vt:lpstr>1_Office Theme</vt:lpstr>
      <vt:lpstr>2_Office Theme</vt:lpstr>
      <vt:lpstr>PowerPoint Presentation</vt:lpstr>
      <vt:lpstr>Soil Health</vt:lpstr>
      <vt:lpstr>Soil Health </vt:lpstr>
      <vt:lpstr>PowerPoint Presentation</vt:lpstr>
      <vt:lpstr>Integrated Soil Fertility Management</vt:lpstr>
      <vt:lpstr>Fertilizer x crop production x soil health</vt:lpstr>
      <vt:lpstr>Crop yields vs soil organic carbon</vt:lpstr>
      <vt:lpstr>A CREDIBLE Action Plan to build Soil Health</vt:lpstr>
      <vt:lpstr>Building the policy and institutional environment for investments in soil health</vt:lpstr>
      <vt:lpstr>COMPACT – DAKAR-2 (Jan 25-27,2023)</vt:lpstr>
      <vt:lpstr>Africa Fertilizer and Soil Health Summit</vt:lpstr>
      <vt:lpstr>Four Major Areas of Intervention</vt:lpstr>
      <vt:lpstr>PowerPoint Presentation</vt:lpstr>
      <vt:lpstr>Organic Fortification: Combination of organic and chemical fertilizers</vt:lpstr>
      <vt:lpstr>PowerPoint Presentation</vt:lpstr>
      <vt:lpstr>Mechanized Fertilizer Deep Placement : More with Less + Customized Balanced Fertilization</vt:lpstr>
      <vt:lpstr>PowerPoint Presentation</vt:lpstr>
      <vt:lpstr>Decarbonized and Decentralized N Fertilizers</vt:lpstr>
      <vt:lpstr>PowerPoint Presentation</vt:lpstr>
      <vt:lpstr>A CREDIBLE Action Plan to build Soil Health</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Fertilizer Research and Responsible Implementation  Program (FERARI)</dc:title>
  <dc:creator>Williams Kwame Atakora</dc:creator>
  <cp:lastModifiedBy>Administrator</cp:lastModifiedBy>
  <cp:revision>6</cp:revision>
  <dcterms:created xsi:type="dcterms:W3CDTF">2021-01-23T13:32:15Z</dcterms:created>
  <dcterms:modified xsi:type="dcterms:W3CDTF">2023-10-31T21:39:41Z</dcterms:modified>
</cp:coreProperties>
</file>